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8"/>
  </p:notesMasterIdLst>
  <p:sldIdLst>
    <p:sldId id="256" r:id="rId2"/>
    <p:sldId id="341" r:id="rId3"/>
    <p:sldId id="260" r:id="rId4"/>
    <p:sldId id="342" r:id="rId5"/>
    <p:sldId id="261" r:id="rId6"/>
    <p:sldId id="327" r:id="rId7"/>
    <p:sldId id="262" r:id="rId8"/>
    <p:sldId id="263" r:id="rId9"/>
    <p:sldId id="343" r:id="rId10"/>
    <p:sldId id="317" r:id="rId11"/>
    <p:sldId id="318" r:id="rId12"/>
    <p:sldId id="264" r:id="rId13"/>
    <p:sldId id="265" r:id="rId14"/>
    <p:sldId id="266" r:id="rId15"/>
    <p:sldId id="267" r:id="rId16"/>
    <p:sldId id="268" r:id="rId17"/>
    <p:sldId id="269" r:id="rId18"/>
    <p:sldId id="270" r:id="rId19"/>
    <p:sldId id="271" r:id="rId20"/>
    <p:sldId id="272" r:id="rId21"/>
    <p:sldId id="273" r:id="rId22"/>
    <p:sldId id="274" r:id="rId23"/>
    <p:sldId id="328" r:id="rId24"/>
    <p:sldId id="329" r:id="rId25"/>
    <p:sldId id="275" r:id="rId26"/>
    <p:sldId id="276" r:id="rId27"/>
    <p:sldId id="277" r:id="rId28"/>
    <p:sldId id="278" r:id="rId29"/>
    <p:sldId id="279" r:id="rId30"/>
    <p:sldId id="280" r:id="rId31"/>
    <p:sldId id="344" r:id="rId32"/>
    <p:sldId id="281" r:id="rId33"/>
    <p:sldId id="314" r:id="rId34"/>
    <p:sldId id="282" r:id="rId35"/>
    <p:sldId id="324" r:id="rId36"/>
    <p:sldId id="283" r:id="rId37"/>
    <p:sldId id="284" r:id="rId38"/>
    <p:sldId id="285" r:id="rId39"/>
    <p:sldId id="286" r:id="rId40"/>
    <p:sldId id="345" r:id="rId41"/>
    <p:sldId id="321" r:id="rId42"/>
    <p:sldId id="322" r:id="rId43"/>
    <p:sldId id="287" r:id="rId44"/>
    <p:sldId id="288" r:id="rId45"/>
    <p:sldId id="289" r:id="rId46"/>
    <p:sldId id="290" r:id="rId47"/>
    <p:sldId id="291" r:id="rId48"/>
    <p:sldId id="292" r:id="rId49"/>
    <p:sldId id="293" r:id="rId50"/>
    <p:sldId id="325" r:id="rId51"/>
    <p:sldId id="294" r:id="rId52"/>
    <p:sldId id="346" r:id="rId53"/>
    <p:sldId id="323" r:id="rId54"/>
    <p:sldId id="330" r:id="rId55"/>
    <p:sldId id="331" r:id="rId56"/>
    <p:sldId id="333" r:id="rId57"/>
    <p:sldId id="332" r:id="rId58"/>
    <p:sldId id="302" r:id="rId59"/>
    <p:sldId id="303" r:id="rId60"/>
    <p:sldId id="304" r:id="rId61"/>
    <p:sldId id="305" r:id="rId62"/>
    <p:sldId id="338" r:id="rId63"/>
    <p:sldId id="354" r:id="rId64"/>
    <p:sldId id="299" r:id="rId65"/>
    <p:sldId id="300" r:id="rId66"/>
    <p:sldId id="298" r:id="rId67"/>
    <p:sldId id="337" r:id="rId68"/>
    <p:sldId id="347" r:id="rId69"/>
    <p:sldId id="348" r:id="rId70"/>
    <p:sldId id="352" r:id="rId71"/>
    <p:sldId id="351" r:id="rId72"/>
    <p:sldId id="353" r:id="rId73"/>
    <p:sldId id="307" r:id="rId74"/>
    <p:sldId id="308" r:id="rId75"/>
    <p:sldId id="309" r:id="rId76"/>
    <p:sldId id="313" r:id="rId77"/>
  </p:sldIdLst>
  <p:sldSz cx="9144000" cy="5143500" type="screen16x9"/>
  <p:notesSz cx="6858000" cy="9144000"/>
  <p:embeddedFontLst>
    <p:embeddedFont>
      <p:font typeface="Bebas Neue" panose="020B0606020202050201" pitchFamily="34" charset="0"/>
      <p:regular r:id="rId79"/>
    </p:embeddedFont>
    <p:embeddedFont>
      <p:font typeface="Century Gothic" panose="020B050202020202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jawFtYMnx0shXSlIgaGNzT3DKA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3C"/>
    <a:srgbClr val="01A7FE"/>
    <a:srgbClr val="75A8BD"/>
    <a:srgbClr val="F5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B022D6-7B42-45C1-AC69-B6E43BE0AC92}">
  <a:tblStyle styleId="{37B022D6-7B42-45C1-AC69-B6E43BE0AC92}" styleName="Table_0">
    <a:wholeTbl>
      <a:tcTxStyle b="off" i="off">
        <a:font>
          <a:latin typeface="Arial"/>
          <a:ea typeface="Arial"/>
          <a:cs typeface="Arial"/>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wholeTbl>
    <a:band1H>
      <a:tcTxStyle b="off" i="off"/>
      <a:tcStyle>
        <a:tcBdr/>
        <a:fill>
          <a:solidFill>
            <a:srgbClr val="3469C1"/>
          </a:solidFill>
        </a:fill>
      </a:tcStyle>
    </a:band1H>
    <a:band2H>
      <a:tcTxStyle b="off" i="off"/>
      <a:tcStyle>
        <a:tcBdr/>
      </a:tcStyle>
    </a:band2H>
    <a:band1V>
      <a:tcTxStyle b="off" i="off"/>
      <a:tcStyle>
        <a:tcBdr/>
        <a:fill>
          <a:solidFill>
            <a:srgbClr val="3469C1"/>
          </a:solidFill>
        </a:fill>
      </a:tcStyle>
    </a:band1V>
    <a:band2V>
      <a:tcTxStyle b="off" i="off"/>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3469C1"/>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3469C1"/>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2B57A0"/>
          </a:solidFill>
        </a:fill>
      </a:tcStyle>
    </a:lastRow>
    <a:seCell>
      <a:tcTxStyle b="off" i="off"/>
      <a:tcStyle>
        <a:tcBdr>
          <a:left>
            <a:ln w="9525" cap="flat" cmpd="sng">
              <a:solidFill>
                <a:srgbClr val="000000">
                  <a:alpha val="0"/>
                </a:srgbClr>
              </a:solidFill>
              <a:prstDash val="solid"/>
              <a:round/>
              <a:headEnd type="none" w="sm" len="sm"/>
              <a:tailEnd type="none" w="sm" len="sm"/>
            </a:ln>
          </a:left>
        </a:tcBdr>
      </a:tcStyle>
    </a:seCell>
    <a:swCell>
      <a:tcTxStyle b="off" i="off"/>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b="off" i="off"/>
      <a:tcStyle>
        <a:tcBdr>
          <a:left>
            <a:ln w="9525" cap="flat" cmpd="sng">
              <a:solidFill>
                <a:srgbClr val="000000">
                  <a:alpha val="0"/>
                </a:srgbClr>
              </a:solidFill>
              <a:prstDash val="solid"/>
              <a:round/>
              <a:headEnd type="none" w="sm" len="sm"/>
              <a:tailEnd type="none" w="sm" len="sm"/>
            </a:ln>
          </a:left>
        </a:tcBdr>
      </a:tcStyle>
    </a:neCell>
    <a:nwCell>
      <a:tcTxStyle b="off" i="off"/>
      <a:tcStyle>
        <a:tcBdr>
          <a:right>
            <a:ln w="9525" cap="flat" cmpd="sng">
              <a:solidFill>
                <a:srgbClr val="000000">
                  <a:alpha val="0"/>
                </a:srgbClr>
              </a:solidFill>
              <a:prstDash val="solid"/>
              <a:round/>
              <a:headEnd type="none" w="sm" len="sm"/>
              <a:tailEnd type="none" w="sm" len="sm"/>
            </a:ln>
          </a:right>
        </a:tcBdr>
      </a:tcStyle>
    </a:nwCell>
  </a:tblStyle>
  <a:tblStyle styleId="{6F340549-622E-470D-AAEA-F627219B8416}" styleName="Table_1">
    <a:wholeTbl>
      <a:tcTxStyle b="off" i="off">
        <a:font>
          <a:latin typeface="Arial"/>
          <a:ea typeface="Arial"/>
          <a:cs typeface="Arial"/>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wholeTbl>
    <a:band1H>
      <a:tcTxStyle b="off" i="off"/>
      <a:tcStyle>
        <a:tcBdr/>
        <a:fill>
          <a:solidFill>
            <a:srgbClr val="CA8732"/>
          </a:solidFill>
        </a:fill>
      </a:tcStyle>
    </a:band1H>
    <a:band2H>
      <a:tcTxStyle b="off" i="off"/>
      <a:tcStyle>
        <a:tcBdr/>
      </a:tcStyle>
    </a:band2H>
    <a:band1V>
      <a:tcTxStyle b="off" i="off"/>
      <a:tcStyle>
        <a:tcBdr/>
        <a:fill>
          <a:solidFill>
            <a:srgbClr val="CA8732"/>
          </a:solidFill>
        </a:fill>
      </a:tcStyle>
    </a:band1V>
    <a:band2V>
      <a:tcTxStyle b="off" i="off"/>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CA8732"/>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CA8732"/>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A8702A"/>
          </a:solidFill>
        </a:fill>
      </a:tcStyle>
    </a:lastRow>
    <a:seCell>
      <a:tcTxStyle b="off" i="off"/>
      <a:tcStyle>
        <a:tcBdr>
          <a:left>
            <a:ln w="9525" cap="flat" cmpd="sng">
              <a:solidFill>
                <a:srgbClr val="000000">
                  <a:alpha val="0"/>
                </a:srgbClr>
              </a:solidFill>
              <a:prstDash val="solid"/>
              <a:round/>
              <a:headEnd type="none" w="sm" len="sm"/>
              <a:tailEnd type="none" w="sm" len="sm"/>
            </a:ln>
          </a:left>
        </a:tcBdr>
      </a:tcStyle>
    </a:seCell>
    <a:swCell>
      <a:tcTxStyle b="off" i="off"/>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b="off" i="off"/>
      <a:tcStyle>
        <a:tcBdr>
          <a:left>
            <a:ln w="9525" cap="flat" cmpd="sng">
              <a:solidFill>
                <a:srgbClr val="000000">
                  <a:alpha val="0"/>
                </a:srgbClr>
              </a:solidFill>
              <a:prstDash val="solid"/>
              <a:round/>
              <a:headEnd type="none" w="sm" len="sm"/>
              <a:tailEnd type="none" w="sm" len="sm"/>
            </a:ln>
          </a:left>
        </a:tcBdr>
      </a:tcStyle>
    </a:neCell>
    <a:nwCell>
      <a:tcTxStyle b="off" i="off"/>
      <a:tcStyle>
        <a:tcBdr>
          <a:right>
            <a:ln w="9525" cap="flat" cmpd="sng">
              <a:solidFill>
                <a:srgbClr val="000000">
                  <a:alpha val="0"/>
                </a:srgbClr>
              </a:solidFill>
              <a:prstDash val="solid"/>
              <a:round/>
              <a:headEnd type="none" w="sm" len="sm"/>
              <a:tailEnd type="none" w="sm" len="sm"/>
            </a:ln>
          </a:right>
        </a:tcBdr>
      </a:tcStyle>
    </a:nwCell>
  </a:tblStyle>
  <a:tblStyle styleId="{1D02EB53-53AB-492F-945F-8EC09F60D028}" styleName="Table_2">
    <a:wholeTbl>
      <a:tcTxStyle b="off" i="off">
        <a:font>
          <a:latin typeface="Arial"/>
          <a:ea typeface="Arial"/>
          <a:cs typeface="Arial"/>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wholeTbl>
    <a:band1H>
      <a:tcTxStyle b="off" i="off"/>
      <a:tcStyle>
        <a:tcBdr/>
        <a:fill>
          <a:solidFill>
            <a:srgbClr val="5F727B"/>
          </a:solidFill>
        </a:fill>
      </a:tcStyle>
    </a:band1H>
    <a:band2H>
      <a:tcTxStyle b="off" i="off"/>
      <a:tcStyle>
        <a:tcBdr/>
      </a:tcStyle>
    </a:band2H>
    <a:band1V>
      <a:tcTxStyle b="off" i="off"/>
      <a:tcStyle>
        <a:tcBdr/>
        <a:fill>
          <a:solidFill>
            <a:srgbClr val="5F727B"/>
          </a:solidFill>
        </a:fill>
      </a:tcStyle>
    </a:band1V>
    <a:band2V>
      <a:tcTxStyle b="off" i="off"/>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5F727B"/>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5F727B"/>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4F5E66"/>
          </a:solidFill>
        </a:fill>
      </a:tcStyle>
    </a:lastRow>
    <a:seCell>
      <a:tcTxStyle b="off" i="off"/>
      <a:tcStyle>
        <a:tcBdr>
          <a:left>
            <a:ln w="9525" cap="flat" cmpd="sng">
              <a:solidFill>
                <a:srgbClr val="000000">
                  <a:alpha val="0"/>
                </a:srgbClr>
              </a:solidFill>
              <a:prstDash val="solid"/>
              <a:round/>
              <a:headEnd type="none" w="sm" len="sm"/>
              <a:tailEnd type="none" w="sm" len="sm"/>
            </a:ln>
          </a:left>
        </a:tcBdr>
      </a:tcStyle>
    </a:seCell>
    <a:swCell>
      <a:tcTxStyle b="off" i="off"/>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b="off" i="off"/>
      <a:tcStyle>
        <a:tcBdr>
          <a:left>
            <a:ln w="9525" cap="flat" cmpd="sng">
              <a:solidFill>
                <a:srgbClr val="000000">
                  <a:alpha val="0"/>
                </a:srgbClr>
              </a:solidFill>
              <a:prstDash val="solid"/>
              <a:round/>
              <a:headEnd type="none" w="sm" len="sm"/>
              <a:tailEnd type="none" w="sm" len="sm"/>
            </a:ln>
          </a:left>
        </a:tcBdr>
      </a:tcStyle>
    </a:neCell>
    <a:nwCell>
      <a:tcTxStyle b="off" i="off"/>
      <a:tcStyle>
        <a:tcBdr>
          <a:right>
            <a:ln w="9525" cap="flat" cmpd="sng">
              <a:solidFill>
                <a:srgbClr val="000000">
                  <a:alpha val="0"/>
                </a:srgbClr>
              </a:solidFill>
              <a:prstDash val="solid"/>
              <a:round/>
              <a:headEnd type="none" w="sm" len="sm"/>
              <a:tailEnd type="none" w="sm" len="sm"/>
            </a:ln>
          </a:right>
        </a:tcBdr>
      </a:tcStyle>
    </a:nwCell>
  </a:tblStyle>
  <a:tblStyle styleId="{02C2F735-FF9B-4227-8726-7C2F537B7873}" styleName="Table_3">
    <a:wholeTbl>
      <a:tcTxStyle b="off" i="off">
        <a:font>
          <a:latin typeface="Arial"/>
          <a:ea typeface="Arial"/>
          <a:cs typeface="Arial"/>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wholeTbl>
    <a:band1H>
      <a:tcTxStyle b="off" i="off"/>
      <a:tcStyle>
        <a:tcBdr/>
        <a:fill>
          <a:solidFill>
            <a:srgbClr val="007784"/>
          </a:solidFill>
        </a:fill>
      </a:tcStyle>
    </a:band1H>
    <a:band2H>
      <a:tcTxStyle b="off" i="off"/>
      <a:tcStyle>
        <a:tcBdr/>
      </a:tcStyle>
    </a:band2H>
    <a:band1V>
      <a:tcTxStyle b="off" i="off"/>
      <a:tcStyle>
        <a:tcBdr/>
        <a:fill>
          <a:solidFill>
            <a:srgbClr val="007784"/>
          </a:solidFill>
        </a:fill>
      </a:tcStyle>
    </a:band1V>
    <a:band2V>
      <a:tcTxStyle b="off" i="off"/>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007784"/>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007784"/>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00636E"/>
          </a:solidFill>
        </a:fill>
      </a:tcStyle>
    </a:lastRow>
    <a:seCell>
      <a:tcTxStyle b="off" i="off"/>
      <a:tcStyle>
        <a:tcBdr>
          <a:left>
            <a:ln w="9525" cap="flat" cmpd="sng">
              <a:solidFill>
                <a:srgbClr val="000000">
                  <a:alpha val="0"/>
                </a:srgbClr>
              </a:solidFill>
              <a:prstDash val="solid"/>
              <a:round/>
              <a:headEnd type="none" w="sm" len="sm"/>
              <a:tailEnd type="none" w="sm" len="sm"/>
            </a:ln>
          </a:left>
        </a:tcBdr>
      </a:tcStyle>
    </a:seCell>
    <a:swCell>
      <a:tcTxStyle b="off" i="off"/>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b="off" i="off"/>
      <a:tcStyle>
        <a:tcBdr>
          <a:left>
            <a:ln w="9525" cap="flat" cmpd="sng">
              <a:solidFill>
                <a:srgbClr val="000000">
                  <a:alpha val="0"/>
                </a:srgbClr>
              </a:solidFill>
              <a:prstDash val="solid"/>
              <a:round/>
              <a:headEnd type="none" w="sm" len="sm"/>
              <a:tailEnd type="none" w="sm" len="sm"/>
            </a:ln>
          </a:left>
        </a:tcBdr>
      </a:tcStyle>
    </a:neCell>
    <a:nwCell>
      <a:tcTxStyle b="off" i="off"/>
      <a:tcStyle>
        <a:tcBdr>
          <a:right>
            <a:ln w="9525" cap="flat" cmpd="sng">
              <a:solidFill>
                <a:srgbClr val="000000">
                  <a:alpha val="0"/>
                </a:srgbClr>
              </a:solidFill>
              <a:prstDash val="solid"/>
              <a:round/>
              <a:headEnd type="none" w="sm" len="sm"/>
              <a:tailEnd type="none" w="sm" len="sm"/>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1266" y="3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latin typeface="Century Gothic" panose="020B0502020202020204" pitchFamily="34" charset="0"/>
            </a:rPr>
            <a:t>Teaching analysis of the subject matter</a:t>
          </a:r>
          <a:endParaRPr lang="en-GB" b="1" dirty="0">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latin typeface="Century Gothic" panose="020B0502020202020204" pitchFamily="34" charset="0"/>
            </a:rPr>
            <a:t>Cognitive analysis</a:t>
          </a:r>
          <a:endParaRPr lang="en-GB" b="0" dirty="0">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latin typeface="Century Gothic" panose="020B0502020202020204" pitchFamily="34" charset="0"/>
            </a:rPr>
            <a:t>Purpose and objectives</a:t>
          </a:r>
          <a:endParaRPr lang="en-GB" b="1" dirty="0">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latin typeface="Century Gothic" panose="020B0502020202020204" pitchFamily="34" charset="0"/>
            </a:rPr>
            <a:t>Development - selection of materials and Tools</a:t>
          </a:r>
          <a:endParaRPr lang="en-GB" b="1" dirty="0">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latin typeface="Century Gothic" panose="020B0502020202020204" pitchFamily="34" charset="0"/>
            </a:rPr>
            <a:t>Development of learning activities</a:t>
          </a:r>
          <a:endParaRPr lang="en-GB" b="1" dirty="0">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latin typeface="Century Gothic" panose="020B0502020202020204" pitchFamily="34" charset="0"/>
            </a:rPr>
            <a:t>Application in the classroom (implementation and evaluation</a:t>
          </a:r>
          <a:r>
            <a:rPr lang="el-GR" b="1" i="0" u="none" dirty="0">
              <a:latin typeface="Century Gothic" panose="020B0502020202020204" pitchFamily="34" charset="0"/>
            </a:rPr>
            <a:t>)</a:t>
          </a:r>
          <a:endParaRPr lang="en-GB" b="1" dirty="0">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GB" sz="1050" b="1" dirty="0">
              <a:latin typeface="Century Gothic" panose="020B0502020202020204" pitchFamily="34" charset="0"/>
            </a:rPr>
            <a:t>G</a:t>
          </a: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latin typeface="Century Gothic" panose="020B0502020202020204" pitchFamily="34" charset="0"/>
            </a:rPr>
            <a:t>Assessment</a:t>
          </a:r>
          <a:r>
            <a:rPr lang="el-GR" b="1" i="0" u="none" dirty="0">
              <a:latin typeface="Century Gothic" panose="020B0502020202020204" pitchFamily="34" charset="0"/>
            </a:rPr>
            <a:t>/</a:t>
          </a:r>
          <a:r>
            <a:rPr lang="en-US" b="1" i="0" u="none" dirty="0">
              <a:latin typeface="Century Gothic" panose="020B0502020202020204" pitchFamily="34" charset="0"/>
            </a:rPr>
            <a:t>review (student and scenario) and possible extensions of the scenario</a:t>
          </a:r>
          <a:r>
            <a:rPr lang="el-GR" b="1" i="0" u="none" dirty="0">
              <a:latin typeface="Century Gothic" panose="020B0502020202020204" pitchFamily="34" charset="0"/>
            </a:rPr>
            <a:t> </a:t>
          </a:r>
          <a:br>
            <a:rPr lang="en-US" b="1" i="0" u="none" dirty="0">
              <a:latin typeface="Century Gothic" panose="020B0502020202020204" pitchFamily="34" charset="0"/>
            </a:rPr>
          </a:br>
          <a:r>
            <a:rPr lang="en-US" b="0" i="1" u="none" dirty="0">
              <a:latin typeface="Century Gothic" panose="020B0502020202020204" pitchFamily="34" charset="0"/>
            </a:rPr>
            <a:t>Assessment &amp; Feedback </a:t>
          </a:r>
          <a:endParaRPr lang="en-GB" b="1" i="1" dirty="0">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GB" sz="1050" b="1" dirty="0">
              <a:latin typeface="Century Gothic" panose="020B0502020202020204" pitchFamily="34" charset="0"/>
            </a:rPr>
            <a:t>H</a:t>
          </a: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latin typeface="Century Gothic" panose="020B0502020202020204" pitchFamily="34" charset="0"/>
            </a:rPr>
            <a:t>Documentation</a:t>
          </a:r>
          <a:endParaRPr lang="en-GB" b="1" dirty="0">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latin typeface="Century Gothic" panose="020B0502020202020204" pitchFamily="34" charset="0"/>
            </a:rPr>
            <a:t>Scenario Subject, Theme, &amp; Audience (Content Knowledge)</a:t>
          </a:r>
          <a:endParaRPr lang="en-GB" i="1" dirty="0">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latin typeface="Century Gothic" panose="020B0502020202020204" pitchFamily="34" charset="0"/>
            </a:rPr>
            <a:t>Learning Outcomes &amp; Goals (Outcome/ Object)</a:t>
          </a:r>
          <a:endParaRPr lang="en-GB" i="1" dirty="0">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latin typeface="Century Gothic" panose="020B0502020202020204" pitchFamily="34" charset="0"/>
            </a:rPr>
            <a:t>Learners' representations of the subject matter and possible difficulties in their thinking</a:t>
          </a:r>
          <a:endParaRPr lang="en-GB" b="0" i="1" dirty="0">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latin typeface="Century Gothic" panose="020B0502020202020204" pitchFamily="34" charset="0"/>
            </a:rPr>
            <a:t>ICT Tools</a:t>
          </a:r>
          <a:r>
            <a:rPr lang="el-GR" b="0" i="1" u="none" dirty="0">
              <a:latin typeface="Century Gothic" panose="020B0502020202020204" pitchFamily="34" charset="0"/>
            </a:rPr>
            <a:t>,</a:t>
          </a:r>
          <a:r>
            <a:rPr lang="en-US" b="0" i="1" u="none" dirty="0">
              <a:latin typeface="Century Gothic" panose="020B0502020202020204" pitchFamily="34" charset="0"/>
            </a:rPr>
            <a:t> Emerging Technologies and materials development</a:t>
          </a:r>
          <a:endParaRPr lang="en-GB" b="1" i="1" dirty="0">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latin typeface="Century Gothic" panose="020B0502020202020204" pitchFamily="34" charset="0"/>
            </a:rPr>
            <a:t>In-Class e-Activities (In-situ &amp; Online) (Learning Strategies)</a:t>
          </a:r>
          <a:endParaRPr lang="en-GB" b="1" i="1" dirty="0">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latin typeface="Century Gothic" panose="020B0502020202020204" pitchFamily="34" charset="0"/>
            </a:rPr>
            <a:t>Implementation Plan (Rules/</a:t>
          </a:r>
          <a:r>
            <a:rPr lang="el-GR" b="0" i="1" u="none" dirty="0">
              <a:latin typeface="Century Gothic" panose="020B0502020202020204" pitchFamily="34" charset="0"/>
            </a:rPr>
            <a:t> </a:t>
          </a:r>
          <a:r>
            <a:rPr lang="en-US" b="0" i="1" u="none" dirty="0">
              <a:latin typeface="Century Gothic" panose="020B0502020202020204" pitchFamily="34" charset="0"/>
            </a:rPr>
            <a:t>Division of Labor)</a:t>
          </a:r>
          <a:endParaRPr lang="en-GB" b="1" i="1" dirty="0">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latin typeface="Century Gothic" panose="020B0502020202020204" pitchFamily="34" charset="0"/>
            </a:rPr>
            <a:t>Scenario Documentation &amp; Reflection (Institutional Context)</a:t>
          </a:r>
          <a:endParaRPr lang="en-GB" b="1" i="1" dirty="0">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E05740A-F57B-4BB8-B079-87E5D2F4B00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E6799D8C-3283-4F2E-81EF-5037E0FE5D07}">
      <dgm:prSet phldrT="[Text]"/>
      <dgm:spPr>
        <a:solidFill>
          <a:srgbClr val="01A7FE"/>
        </a:solidFill>
      </dgm:spPr>
      <dgm:t>
        <a:bodyPr/>
        <a:lstStyle/>
        <a:p>
          <a:r>
            <a:rPr lang="en-US" b="1" dirty="0">
              <a:latin typeface="Century Gothic" panose="020B0502020202020204" pitchFamily="34" charset="0"/>
            </a:rPr>
            <a:t>NOVELTY </a:t>
          </a:r>
          <a:br>
            <a:rPr lang="en-US" b="1" dirty="0">
              <a:latin typeface="Century Gothic" panose="020B0502020202020204" pitchFamily="34" charset="0"/>
            </a:rPr>
          </a:br>
          <a:r>
            <a:rPr lang="en-US" dirty="0">
              <a:latin typeface="Century Gothic" panose="020B0502020202020204" pitchFamily="34" charset="0"/>
            </a:rPr>
            <a:t>is the element of originality. For an idea to be novel, it must diverge from the status quo. Novelty can range from "Incremental" to "Radical“</a:t>
          </a:r>
          <a:endParaRPr lang="en-GB" dirty="0">
            <a:latin typeface="Century Gothic" panose="020B0502020202020204" pitchFamily="34" charset="0"/>
          </a:endParaRPr>
        </a:p>
      </dgm:t>
    </dgm:pt>
    <dgm:pt modelId="{A727B1A6-9CA2-404C-AD2F-15B50FD6D4C2}" type="parTrans" cxnId="{0B54C484-A7A2-4E17-B29A-5952A0A2F749}">
      <dgm:prSet/>
      <dgm:spPr/>
      <dgm:t>
        <a:bodyPr/>
        <a:lstStyle/>
        <a:p>
          <a:endParaRPr lang="en-GB"/>
        </a:p>
      </dgm:t>
    </dgm:pt>
    <dgm:pt modelId="{DA918B3D-1973-4B95-80AC-3E02D7EF3F10}" type="sibTrans" cxnId="{0B54C484-A7A2-4E17-B29A-5952A0A2F749}">
      <dgm:prSet/>
      <dgm:spPr/>
      <dgm:t>
        <a:bodyPr/>
        <a:lstStyle/>
        <a:p>
          <a:endParaRPr lang="en-GB"/>
        </a:p>
      </dgm:t>
    </dgm:pt>
    <dgm:pt modelId="{DC3F6CF1-5841-45D9-AF33-137F21C7E98F}">
      <dgm:prSet phldrT="[Text]"/>
      <dgm:spPr>
        <a:solidFill>
          <a:srgbClr val="01A7FE"/>
        </a:solidFill>
      </dgm:spPr>
      <dgm:t>
        <a:bodyPr/>
        <a:lstStyle/>
        <a:p>
          <a:endParaRPr lang="en-GB" b="1" dirty="0">
            <a:latin typeface="Century Gothic" panose="020B0502020202020204" pitchFamily="34" charset="0"/>
          </a:endParaRPr>
        </a:p>
        <a:p>
          <a:r>
            <a:rPr lang="en-GB" b="1" dirty="0">
              <a:latin typeface="Century Gothic" panose="020B0502020202020204" pitchFamily="34" charset="0"/>
            </a:rPr>
            <a:t>EFFECTIVENESS</a:t>
          </a:r>
          <a:r>
            <a:rPr lang="en-GB" dirty="0">
              <a:latin typeface="Century Gothic" panose="020B0502020202020204" pitchFamily="34" charset="0"/>
            </a:rPr>
            <a:t> </a:t>
          </a:r>
          <a:br>
            <a:rPr lang="en-GB" dirty="0">
              <a:latin typeface="Century Gothic" panose="020B0502020202020204" pitchFamily="34" charset="0"/>
            </a:rPr>
          </a:br>
          <a:r>
            <a:rPr lang="en-GB" dirty="0">
              <a:latin typeface="Century Gothic" panose="020B0502020202020204" pitchFamily="34" charset="0"/>
            </a:rPr>
            <a:t>is </a:t>
          </a:r>
          <a:r>
            <a:rPr lang="en-US" dirty="0">
              <a:latin typeface="Century Gothic" panose="020B0502020202020204" pitchFamily="34" charset="0"/>
            </a:rPr>
            <a:t>the element of utility. An idea must solve the specific problem it was meant to solve. In educational contexts, this is often called "appropriateness" or "relevance.“</a:t>
          </a:r>
          <a:endParaRPr lang="en-GB" dirty="0">
            <a:latin typeface="Century Gothic" panose="020B0502020202020204" pitchFamily="34" charset="0"/>
          </a:endParaRPr>
        </a:p>
      </dgm:t>
    </dgm:pt>
    <dgm:pt modelId="{50607133-DE62-492E-BEA0-10AEC74331AF}" type="parTrans" cxnId="{4D3C5D6D-D7F4-4F78-BCDC-C8FA0008A312}">
      <dgm:prSet/>
      <dgm:spPr/>
      <dgm:t>
        <a:bodyPr/>
        <a:lstStyle/>
        <a:p>
          <a:endParaRPr lang="en-GB"/>
        </a:p>
      </dgm:t>
    </dgm:pt>
    <dgm:pt modelId="{99F6951F-F584-4E64-B76B-4EABAD2F3EB3}" type="sibTrans" cxnId="{4D3C5D6D-D7F4-4F78-BCDC-C8FA0008A312}">
      <dgm:prSet/>
      <dgm:spPr/>
      <dgm:t>
        <a:bodyPr/>
        <a:lstStyle/>
        <a:p>
          <a:endParaRPr lang="en-GB"/>
        </a:p>
      </dgm:t>
    </dgm:pt>
    <dgm:pt modelId="{11E64920-97CA-4E68-8857-3FCD6437C795}">
      <dgm:prSet phldrT="[Text]"/>
      <dgm:spPr>
        <a:solidFill>
          <a:srgbClr val="01A7FE"/>
        </a:solidFill>
      </dgm:spPr>
      <dgm:t>
        <a:bodyPr/>
        <a:lstStyle/>
        <a:p>
          <a:r>
            <a:rPr lang="en-GB" b="1" dirty="0">
              <a:latin typeface="Century Gothic" panose="020B0502020202020204" pitchFamily="34" charset="0"/>
            </a:rPr>
            <a:t>IMPLEMENTABILITY</a:t>
          </a:r>
          <a:r>
            <a:rPr lang="en-GB" dirty="0">
              <a:latin typeface="Century Gothic" panose="020B0502020202020204" pitchFamily="34" charset="0"/>
            </a:rPr>
            <a:t> </a:t>
          </a:r>
          <a:br>
            <a:rPr lang="en-GB" dirty="0">
              <a:latin typeface="Century Gothic" panose="020B0502020202020204" pitchFamily="34" charset="0"/>
            </a:rPr>
          </a:br>
          <a:r>
            <a:rPr lang="en-GB" dirty="0">
              <a:latin typeface="Century Gothic" panose="020B0502020202020204" pitchFamily="34" charset="0"/>
            </a:rPr>
            <a:t>is t</a:t>
          </a:r>
          <a:r>
            <a:rPr lang="en-US" dirty="0">
              <a:latin typeface="Century Gothic" panose="020B0502020202020204" pitchFamily="34" charset="0"/>
            </a:rPr>
            <a:t>he element of feasibility. This is where creativity meets reality. An idea is only truly creative in a professional context if it can be executed with the available.</a:t>
          </a:r>
          <a:endParaRPr lang="en-GB" dirty="0">
            <a:latin typeface="Century Gothic" panose="020B0502020202020204" pitchFamily="34" charset="0"/>
          </a:endParaRPr>
        </a:p>
      </dgm:t>
    </dgm:pt>
    <dgm:pt modelId="{A2BEC874-4EEF-4C89-BB6E-35DCBCE7BDF9}" type="parTrans" cxnId="{7DC19440-E64B-448F-BC94-2C7F8A7244DB}">
      <dgm:prSet/>
      <dgm:spPr/>
      <dgm:t>
        <a:bodyPr/>
        <a:lstStyle/>
        <a:p>
          <a:endParaRPr lang="en-GB"/>
        </a:p>
      </dgm:t>
    </dgm:pt>
    <dgm:pt modelId="{DCA2E18F-E19C-4818-B536-EDDEDA247826}" type="sibTrans" cxnId="{7DC19440-E64B-448F-BC94-2C7F8A7244DB}">
      <dgm:prSet/>
      <dgm:spPr/>
      <dgm:t>
        <a:bodyPr/>
        <a:lstStyle/>
        <a:p>
          <a:endParaRPr lang="en-GB"/>
        </a:p>
      </dgm:t>
    </dgm:pt>
    <dgm:pt modelId="{C8181167-F14A-4C92-9FAA-E16B024BDD91}" type="pres">
      <dgm:prSet presAssocID="{BE05740A-F57B-4BB8-B079-87E5D2F4B00F}" presName="Name0" presStyleCnt="0">
        <dgm:presLayoutVars>
          <dgm:dir/>
          <dgm:resizeHandles val="exact"/>
        </dgm:presLayoutVars>
      </dgm:prSet>
      <dgm:spPr/>
    </dgm:pt>
    <dgm:pt modelId="{4C9607CD-BB4F-49CC-B785-371889BE47F7}" type="pres">
      <dgm:prSet presAssocID="{BE05740A-F57B-4BB8-B079-87E5D2F4B00F}" presName="fgShape" presStyleLbl="fgShp" presStyleIdx="0" presStyleCnt="1"/>
      <dgm:spPr>
        <a:solidFill>
          <a:srgbClr val="FFD83C"/>
        </a:solidFill>
      </dgm:spPr>
    </dgm:pt>
    <dgm:pt modelId="{E5B4B937-566B-4FF5-A9D6-24FA70D8987C}" type="pres">
      <dgm:prSet presAssocID="{BE05740A-F57B-4BB8-B079-87E5D2F4B00F}" presName="linComp" presStyleCnt="0"/>
      <dgm:spPr/>
    </dgm:pt>
    <dgm:pt modelId="{EB300AF8-450B-4619-BA5A-F5B246BCF7C8}" type="pres">
      <dgm:prSet presAssocID="{E6799D8C-3283-4F2E-81EF-5037E0FE5D07}" presName="compNode" presStyleCnt="0"/>
      <dgm:spPr/>
    </dgm:pt>
    <dgm:pt modelId="{C11B5E16-62EE-4907-9FDB-61C90C355352}" type="pres">
      <dgm:prSet presAssocID="{E6799D8C-3283-4F2E-81EF-5037E0FE5D07}" presName="bkgdShape" presStyleLbl="node1" presStyleIdx="0" presStyleCnt="3"/>
      <dgm:spPr/>
    </dgm:pt>
    <dgm:pt modelId="{0F81CB85-E740-4640-BE6E-17E0E2F1B4E4}" type="pres">
      <dgm:prSet presAssocID="{E6799D8C-3283-4F2E-81EF-5037E0FE5D07}" presName="nodeTx" presStyleLbl="node1" presStyleIdx="0" presStyleCnt="3">
        <dgm:presLayoutVars>
          <dgm:bulletEnabled val="1"/>
        </dgm:presLayoutVars>
      </dgm:prSet>
      <dgm:spPr/>
    </dgm:pt>
    <dgm:pt modelId="{7F5F83D2-534C-4A35-A72F-C86EB4DFE874}" type="pres">
      <dgm:prSet presAssocID="{E6799D8C-3283-4F2E-81EF-5037E0FE5D07}" presName="invisiNode" presStyleLbl="node1" presStyleIdx="0" presStyleCnt="3"/>
      <dgm:spPr/>
    </dgm:pt>
    <dgm:pt modelId="{1CDDF413-1F75-4193-941A-2B293F5D902F}" type="pres">
      <dgm:prSet presAssocID="{E6799D8C-3283-4F2E-81EF-5037E0FE5D07}" presName="imagNode" presStyleLbl="fgImgPlace1" presStyleIdx="0" presStyleCnt="3"/>
      <dgm:spPr>
        <a:solidFill>
          <a:schemeClr val="bg1"/>
        </a:solidFill>
      </dgm:spPr>
    </dgm:pt>
    <dgm:pt modelId="{7E9DDD41-E605-4F46-97E0-C8581FBE6AC5}" type="pres">
      <dgm:prSet presAssocID="{DA918B3D-1973-4B95-80AC-3E02D7EF3F10}" presName="sibTrans" presStyleLbl="sibTrans2D1" presStyleIdx="0" presStyleCnt="0"/>
      <dgm:spPr/>
    </dgm:pt>
    <dgm:pt modelId="{9ABE04C0-46C0-4B27-A898-E5EAE938A74E}" type="pres">
      <dgm:prSet presAssocID="{DC3F6CF1-5841-45D9-AF33-137F21C7E98F}" presName="compNode" presStyleCnt="0"/>
      <dgm:spPr/>
    </dgm:pt>
    <dgm:pt modelId="{D614C48E-0748-4408-8537-AEB66D27B18C}" type="pres">
      <dgm:prSet presAssocID="{DC3F6CF1-5841-45D9-AF33-137F21C7E98F}" presName="bkgdShape" presStyleLbl="node1" presStyleIdx="1" presStyleCnt="3"/>
      <dgm:spPr/>
    </dgm:pt>
    <dgm:pt modelId="{0F5CA4C8-DB17-4C2D-8C19-B50465E646CB}" type="pres">
      <dgm:prSet presAssocID="{DC3F6CF1-5841-45D9-AF33-137F21C7E98F}" presName="nodeTx" presStyleLbl="node1" presStyleIdx="1" presStyleCnt="3">
        <dgm:presLayoutVars>
          <dgm:bulletEnabled val="1"/>
        </dgm:presLayoutVars>
      </dgm:prSet>
      <dgm:spPr/>
    </dgm:pt>
    <dgm:pt modelId="{577DAD92-327B-4AA5-81F0-689C4EAC2A7B}" type="pres">
      <dgm:prSet presAssocID="{DC3F6CF1-5841-45D9-AF33-137F21C7E98F}" presName="invisiNode" presStyleLbl="node1" presStyleIdx="1" presStyleCnt="3"/>
      <dgm:spPr/>
    </dgm:pt>
    <dgm:pt modelId="{C7F151CE-F74E-486E-A813-9684F15547BF}" type="pres">
      <dgm:prSet presAssocID="{DC3F6CF1-5841-45D9-AF33-137F21C7E98F}" presName="imagNode" presStyleLbl="fgImgPlace1" presStyleIdx="1" presStyleCnt="3"/>
      <dgm:spPr>
        <a:solidFill>
          <a:schemeClr val="bg1"/>
        </a:solidFill>
      </dgm:spPr>
    </dgm:pt>
    <dgm:pt modelId="{567387AE-0A4A-43DF-814A-99660CD4C9EF}" type="pres">
      <dgm:prSet presAssocID="{99F6951F-F584-4E64-B76B-4EABAD2F3EB3}" presName="sibTrans" presStyleLbl="sibTrans2D1" presStyleIdx="0" presStyleCnt="0"/>
      <dgm:spPr/>
    </dgm:pt>
    <dgm:pt modelId="{E779E158-C051-49A3-91EB-CBFB81D30307}" type="pres">
      <dgm:prSet presAssocID="{11E64920-97CA-4E68-8857-3FCD6437C795}" presName="compNode" presStyleCnt="0"/>
      <dgm:spPr/>
    </dgm:pt>
    <dgm:pt modelId="{DD740ABB-87A3-466F-9033-2BAC431119D0}" type="pres">
      <dgm:prSet presAssocID="{11E64920-97CA-4E68-8857-3FCD6437C795}" presName="bkgdShape" presStyleLbl="node1" presStyleIdx="2" presStyleCnt="3"/>
      <dgm:spPr/>
    </dgm:pt>
    <dgm:pt modelId="{97C45DE9-CD86-43FB-B7C3-D29697D6BB83}" type="pres">
      <dgm:prSet presAssocID="{11E64920-97CA-4E68-8857-3FCD6437C795}" presName="nodeTx" presStyleLbl="node1" presStyleIdx="2" presStyleCnt="3">
        <dgm:presLayoutVars>
          <dgm:bulletEnabled val="1"/>
        </dgm:presLayoutVars>
      </dgm:prSet>
      <dgm:spPr/>
    </dgm:pt>
    <dgm:pt modelId="{4D8522C1-3A1B-461F-9AA7-569EBB4E222B}" type="pres">
      <dgm:prSet presAssocID="{11E64920-97CA-4E68-8857-3FCD6437C795}" presName="invisiNode" presStyleLbl="node1" presStyleIdx="2" presStyleCnt="3"/>
      <dgm:spPr/>
    </dgm:pt>
    <dgm:pt modelId="{9ED85193-1341-4769-9521-50DDBA1F4701}" type="pres">
      <dgm:prSet presAssocID="{11E64920-97CA-4E68-8857-3FCD6437C795}" presName="imagNode" presStyleLbl="fgImgPlace1" presStyleIdx="2" presStyleCnt="3"/>
      <dgm:spPr>
        <a:solidFill>
          <a:schemeClr val="bg1"/>
        </a:solidFill>
      </dgm:spPr>
    </dgm:pt>
  </dgm:ptLst>
  <dgm:cxnLst>
    <dgm:cxn modelId="{07FFF807-DE68-4A05-82FC-41DFA1B37B61}" type="presOf" srcId="{99F6951F-F584-4E64-B76B-4EABAD2F3EB3}" destId="{567387AE-0A4A-43DF-814A-99660CD4C9EF}" srcOrd="0" destOrd="0" presId="urn:microsoft.com/office/officeart/2005/8/layout/hList7"/>
    <dgm:cxn modelId="{310C0E0E-0372-49B9-8CBA-EB91B59A72E6}" type="presOf" srcId="{DC3F6CF1-5841-45D9-AF33-137F21C7E98F}" destId="{0F5CA4C8-DB17-4C2D-8C19-B50465E646CB}" srcOrd="1" destOrd="0" presId="urn:microsoft.com/office/officeart/2005/8/layout/hList7"/>
    <dgm:cxn modelId="{80EAEC33-7DE8-4E5D-8877-53F16F6871B9}" type="presOf" srcId="{DA918B3D-1973-4B95-80AC-3E02D7EF3F10}" destId="{7E9DDD41-E605-4F46-97E0-C8581FBE6AC5}" srcOrd="0" destOrd="0" presId="urn:microsoft.com/office/officeart/2005/8/layout/hList7"/>
    <dgm:cxn modelId="{7DC19440-E64B-448F-BC94-2C7F8A7244DB}" srcId="{BE05740A-F57B-4BB8-B079-87E5D2F4B00F}" destId="{11E64920-97CA-4E68-8857-3FCD6437C795}" srcOrd="2" destOrd="0" parTransId="{A2BEC874-4EEF-4C89-BB6E-35DCBCE7BDF9}" sibTransId="{DCA2E18F-E19C-4818-B536-EDDEDA247826}"/>
    <dgm:cxn modelId="{4D3C5D6D-D7F4-4F78-BCDC-C8FA0008A312}" srcId="{BE05740A-F57B-4BB8-B079-87E5D2F4B00F}" destId="{DC3F6CF1-5841-45D9-AF33-137F21C7E98F}" srcOrd="1" destOrd="0" parTransId="{50607133-DE62-492E-BEA0-10AEC74331AF}" sibTransId="{99F6951F-F584-4E64-B76B-4EABAD2F3EB3}"/>
    <dgm:cxn modelId="{0B54C484-A7A2-4E17-B29A-5952A0A2F749}" srcId="{BE05740A-F57B-4BB8-B079-87E5D2F4B00F}" destId="{E6799D8C-3283-4F2E-81EF-5037E0FE5D07}" srcOrd="0" destOrd="0" parTransId="{A727B1A6-9CA2-404C-AD2F-15B50FD6D4C2}" sibTransId="{DA918B3D-1973-4B95-80AC-3E02D7EF3F10}"/>
    <dgm:cxn modelId="{BC04549D-10D8-449A-9B46-409F2CDB78E4}" type="presOf" srcId="{11E64920-97CA-4E68-8857-3FCD6437C795}" destId="{97C45DE9-CD86-43FB-B7C3-D29697D6BB83}" srcOrd="1" destOrd="0" presId="urn:microsoft.com/office/officeart/2005/8/layout/hList7"/>
    <dgm:cxn modelId="{CF8762AC-E20C-44DF-B4DF-FA9EE050EEC4}" type="presOf" srcId="{E6799D8C-3283-4F2E-81EF-5037E0FE5D07}" destId="{0F81CB85-E740-4640-BE6E-17E0E2F1B4E4}" srcOrd="1" destOrd="0" presId="urn:microsoft.com/office/officeart/2005/8/layout/hList7"/>
    <dgm:cxn modelId="{C91DC5AE-4EE5-4850-8F1A-BD87FEA27E7B}" type="presOf" srcId="{BE05740A-F57B-4BB8-B079-87E5D2F4B00F}" destId="{C8181167-F14A-4C92-9FAA-E16B024BDD91}" srcOrd="0" destOrd="0" presId="urn:microsoft.com/office/officeart/2005/8/layout/hList7"/>
    <dgm:cxn modelId="{A413A4C2-4BCD-446D-B799-70EB271BADDF}" type="presOf" srcId="{DC3F6CF1-5841-45D9-AF33-137F21C7E98F}" destId="{D614C48E-0748-4408-8537-AEB66D27B18C}" srcOrd="0" destOrd="0" presId="urn:microsoft.com/office/officeart/2005/8/layout/hList7"/>
    <dgm:cxn modelId="{ABA543DD-8AC3-4D23-A37A-9895FC5011EF}" type="presOf" srcId="{11E64920-97CA-4E68-8857-3FCD6437C795}" destId="{DD740ABB-87A3-466F-9033-2BAC431119D0}" srcOrd="0" destOrd="0" presId="urn:microsoft.com/office/officeart/2005/8/layout/hList7"/>
    <dgm:cxn modelId="{DA2FA9ED-AB74-401E-A26F-D09BDC9DA6BF}" type="presOf" srcId="{E6799D8C-3283-4F2E-81EF-5037E0FE5D07}" destId="{C11B5E16-62EE-4907-9FDB-61C90C355352}" srcOrd="0" destOrd="0" presId="urn:microsoft.com/office/officeart/2005/8/layout/hList7"/>
    <dgm:cxn modelId="{7D253F5E-ABA9-4C14-A555-EDFEB751E271}" type="presParOf" srcId="{C8181167-F14A-4C92-9FAA-E16B024BDD91}" destId="{4C9607CD-BB4F-49CC-B785-371889BE47F7}" srcOrd="0" destOrd="0" presId="urn:microsoft.com/office/officeart/2005/8/layout/hList7"/>
    <dgm:cxn modelId="{E132A713-36CC-48BA-9147-8736F55AD978}" type="presParOf" srcId="{C8181167-F14A-4C92-9FAA-E16B024BDD91}" destId="{E5B4B937-566B-4FF5-A9D6-24FA70D8987C}" srcOrd="1" destOrd="0" presId="urn:microsoft.com/office/officeart/2005/8/layout/hList7"/>
    <dgm:cxn modelId="{0A7F6782-FB58-4425-929D-843CBD4D710C}" type="presParOf" srcId="{E5B4B937-566B-4FF5-A9D6-24FA70D8987C}" destId="{EB300AF8-450B-4619-BA5A-F5B246BCF7C8}" srcOrd="0" destOrd="0" presId="urn:microsoft.com/office/officeart/2005/8/layout/hList7"/>
    <dgm:cxn modelId="{4D14F661-4F35-409C-85D0-F02D3BFDB0EC}" type="presParOf" srcId="{EB300AF8-450B-4619-BA5A-F5B246BCF7C8}" destId="{C11B5E16-62EE-4907-9FDB-61C90C355352}" srcOrd="0" destOrd="0" presId="urn:microsoft.com/office/officeart/2005/8/layout/hList7"/>
    <dgm:cxn modelId="{A8AF016E-B3F3-430B-9B59-62E48BED0E0A}" type="presParOf" srcId="{EB300AF8-450B-4619-BA5A-F5B246BCF7C8}" destId="{0F81CB85-E740-4640-BE6E-17E0E2F1B4E4}" srcOrd="1" destOrd="0" presId="urn:microsoft.com/office/officeart/2005/8/layout/hList7"/>
    <dgm:cxn modelId="{14A9BF6C-B080-4C74-857F-7029C6087F2C}" type="presParOf" srcId="{EB300AF8-450B-4619-BA5A-F5B246BCF7C8}" destId="{7F5F83D2-534C-4A35-A72F-C86EB4DFE874}" srcOrd="2" destOrd="0" presId="urn:microsoft.com/office/officeart/2005/8/layout/hList7"/>
    <dgm:cxn modelId="{7E47246A-E75E-4C31-9FF6-D43367DC2AD5}" type="presParOf" srcId="{EB300AF8-450B-4619-BA5A-F5B246BCF7C8}" destId="{1CDDF413-1F75-4193-941A-2B293F5D902F}" srcOrd="3" destOrd="0" presId="urn:microsoft.com/office/officeart/2005/8/layout/hList7"/>
    <dgm:cxn modelId="{32900869-254B-47B4-A63A-446E70E460AA}" type="presParOf" srcId="{E5B4B937-566B-4FF5-A9D6-24FA70D8987C}" destId="{7E9DDD41-E605-4F46-97E0-C8581FBE6AC5}" srcOrd="1" destOrd="0" presId="urn:microsoft.com/office/officeart/2005/8/layout/hList7"/>
    <dgm:cxn modelId="{D70E32D7-2198-4DAF-B14A-D87F9F882200}" type="presParOf" srcId="{E5B4B937-566B-4FF5-A9D6-24FA70D8987C}" destId="{9ABE04C0-46C0-4B27-A898-E5EAE938A74E}" srcOrd="2" destOrd="0" presId="urn:microsoft.com/office/officeart/2005/8/layout/hList7"/>
    <dgm:cxn modelId="{748D421A-BF9B-40CA-9A3E-3E252B094868}" type="presParOf" srcId="{9ABE04C0-46C0-4B27-A898-E5EAE938A74E}" destId="{D614C48E-0748-4408-8537-AEB66D27B18C}" srcOrd="0" destOrd="0" presId="urn:microsoft.com/office/officeart/2005/8/layout/hList7"/>
    <dgm:cxn modelId="{4E081AA4-3789-47A1-A257-E37498A513AC}" type="presParOf" srcId="{9ABE04C0-46C0-4B27-A898-E5EAE938A74E}" destId="{0F5CA4C8-DB17-4C2D-8C19-B50465E646CB}" srcOrd="1" destOrd="0" presId="urn:microsoft.com/office/officeart/2005/8/layout/hList7"/>
    <dgm:cxn modelId="{A1ADEF1D-F639-4C57-BE8B-A35D358B8635}" type="presParOf" srcId="{9ABE04C0-46C0-4B27-A898-E5EAE938A74E}" destId="{577DAD92-327B-4AA5-81F0-689C4EAC2A7B}" srcOrd="2" destOrd="0" presId="urn:microsoft.com/office/officeart/2005/8/layout/hList7"/>
    <dgm:cxn modelId="{9D856FCD-B9E1-415C-B432-DCD79457A19B}" type="presParOf" srcId="{9ABE04C0-46C0-4B27-A898-E5EAE938A74E}" destId="{C7F151CE-F74E-486E-A813-9684F15547BF}" srcOrd="3" destOrd="0" presId="urn:microsoft.com/office/officeart/2005/8/layout/hList7"/>
    <dgm:cxn modelId="{0DB01B6F-7AE2-4828-93E0-53683FDF1C9F}" type="presParOf" srcId="{E5B4B937-566B-4FF5-A9D6-24FA70D8987C}" destId="{567387AE-0A4A-43DF-814A-99660CD4C9EF}" srcOrd="3" destOrd="0" presId="urn:microsoft.com/office/officeart/2005/8/layout/hList7"/>
    <dgm:cxn modelId="{C3A85A9E-4A60-42BE-9E49-4010DBC5E13F}" type="presParOf" srcId="{E5B4B937-566B-4FF5-A9D6-24FA70D8987C}" destId="{E779E158-C051-49A3-91EB-CBFB81D30307}" srcOrd="4" destOrd="0" presId="urn:microsoft.com/office/officeart/2005/8/layout/hList7"/>
    <dgm:cxn modelId="{347B2E5D-1ECD-4C92-8E5E-E4D5B08897EC}" type="presParOf" srcId="{E779E158-C051-49A3-91EB-CBFB81D30307}" destId="{DD740ABB-87A3-466F-9033-2BAC431119D0}" srcOrd="0" destOrd="0" presId="urn:microsoft.com/office/officeart/2005/8/layout/hList7"/>
    <dgm:cxn modelId="{BB6A4B2D-C820-4880-B841-1DAAD4F7652A}" type="presParOf" srcId="{E779E158-C051-49A3-91EB-CBFB81D30307}" destId="{97C45DE9-CD86-43FB-B7C3-D29697D6BB83}" srcOrd="1" destOrd="0" presId="urn:microsoft.com/office/officeart/2005/8/layout/hList7"/>
    <dgm:cxn modelId="{DE5AD73B-678A-4B39-9B67-E8E9081E7E9B}" type="presParOf" srcId="{E779E158-C051-49A3-91EB-CBFB81D30307}" destId="{4D8522C1-3A1B-461F-9AA7-569EBB4E222B}" srcOrd="2" destOrd="0" presId="urn:microsoft.com/office/officeart/2005/8/layout/hList7"/>
    <dgm:cxn modelId="{FD431745-A245-4D0D-A9E6-37D394ABAE92}" type="presParOf" srcId="{E779E158-C051-49A3-91EB-CBFB81D30307}" destId="{9ED85193-1341-4769-9521-50DDBA1F470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t>A</a:t>
          </a:r>
          <a:endParaRPr lang="en-GB" sz="1050" b="1" dirty="0"/>
        </a:p>
      </dgm:t>
    </dgm:pt>
    <dgm:pt modelId="{8EF6420E-40E5-4284-9ECA-327A8C570D9F}" type="parTrans" cxnId="{ED3398A6-A197-4341-B80D-C853EA7565C1}">
      <dgm:prSet/>
      <dgm:spPr/>
      <dgm:t>
        <a:bodyPr/>
        <a:lstStyle/>
        <a:p>
          <a:endParaRPr lang="en-GB"/>
        </a:p>
      </dgm:t>
    </dgm:pt>
    <dgm:pt modelId="{6A1DBFCD-A3B3-4413-9EF6-E2D6E9D05739}" type="sibTrans" cxnId="{ED3398A6-A197-4341-B80D-C853EA7565C1}">
      <dgm:prSet/>
      <dgm:spPr/>
      <dgm:t>
        <a:bodyPr/>
        <a:lstStyle/>
        <a:p>
          <a:endParaRPr lang="en-GB"/>
        </a:p>
      </dgm:t>
    </dgm:pt>
    <dgm:pt modelId="{3B2326D4-4AF3-4157-93E7-CFA7467436CD}">
      <dgm:prSet phldrT="[Text]"/>
      <dgm:spPr/>
      <dgm:t>
        <a:bodyPr/>
        <a:lstStyle/>
        <a:p>
          <a:pPr>
            <a:buNone/>
          </a:pPr>
          <a:r>
            <a:rPr lang="en-US" b="1" i="0" u="none" dirty="0">
              <a:latin typeface="Century Gothic" panose="020B0502020202020204" pitchFamily="34" charset="0"/>
            </a:rPr>
            <a:t>Teaching analysis of the subject matter</a:t>
          </a:r>
          <a:endParaRPr lang="en-GB" b="1" dirty="0">
            <a:latin typeface="Century Gothic" panose="020B0502020202020204" pitchFamily="34" charset="0"/>
          </a:endParaRPr>
        </a:p>
      </dgm:t>
    </dgm:pt>
    <dgm:pt modelId="{0C14A1E4-AF51-42B6-8F0B-5080E1A58370}" type="parTrans" cxnId="{D1C452D9-AFCD-4EB3-AB9E-12BDB9B6B1AA}">
      <dgm:prSet/>
      <dgm:spPr/>
      <dgm:t>
        <a:bodyPr/>
        <a:lstStyle/>
        <a:p>
          <a:endParaRPr lang="en-GB"/>
        </a:p>
      </dgm:t>
    </dgm:pt>
    <dgm:pt modelId="{0691AEB7-7A86-44B1-9F23-EFE974DB7210}" type="sibTrans" cxnId="{D1C452D9-AFCD-4EB3-AB9E-12BDB9B6B1AA}">
      <dgm:prSet/>
      <dgm:spPr/>
      <dgm:t>
        <a:bodyPr/>
        <a:lstStyle/>
        <a:p>
          <a:endParaRPr lang="en-GB"/>
        </a:p>
      </dgm:t>
    </dgm:pt>
    <dgm:pt modelId="{4F225D9B-FD50-4C5E-AB52-38B68B1B55F3}">
      <dgm:prSet phldrT="[Text]" phldr="0" custT="1"/>
      <dgm:spPr/>
      <dgm:t>
        <a:bodyPr anchor="b"/>
        <a:lstStyle/>
        <a:p>
          <a:pPr>
            <a:lnSpc>
              <a:spcPct val="150000"/>
            </a:lnSpc>
          </a:pPr>
          <a:r>
            <a:rPr lang="en-US" sz="1050" b="1" dirty="0"/>
            <a:t>B</a:t>
          </a:r>
          <a:endParaRPr lang="en-GB" sz="1050" b="1" dirty="0"/>
        </a:p>
      </dgm:t>
    </dgm:pt>
    <dgm:pt modelId="{EB990DAE-59E4-49B1-AB93-9355946FED5E}" type="parTrans" cxnId="{D4941825-1525-4CF5-A7A3-6D6558283BBA}">
      <dgm:prSet/>
      <dgm:spPr/>
      <dgm:t>
        <a:bodyPr/>
        <a:lstStyle/>
        <a:p>
          <a:endParaRPr lang="en-GB"/>
        </a:p>
      </dgm:t>
    </dgm:pt>
    <dgm:pt modelId="{32F8CFD3-6DF1-4E7A-B4CA-5817481AF25D}" type="sibTrans" cxnId="{D4941825-1525-4CF5-A7A3-6D6558283BBA}">
      <dgm:prSet/>
      <dgm:spPr/>
      <dgm:t>
        <a:bodyPr/>
        <a:lstStyle/>
        <a:p>
          <a:endParaRPr lang="en-GB"/>
        </a:p>
      </dgm:t>
    </dgm:pt>
    <dgm:pt modelId="{9E749F47-7822-46C7-9044-7CD86097A01E}">
      <dgm:prSet phldrT="[Text]"/>
      <dgm:spPr/>
      <dgm:t>
        <a:bodyPr/>
        <a:lstStyle/>
        <a:p>
          <a:pPr>
            <a:buNone/>
          </a:pPr>
          <a:r>
            <a:rPr lang="en-US" b="1" i="0" u="none" dirty="0">
              <a:solidFill>
                <a:schemeClr val="tx2"/>
              </a:solidFill>
            </a:rPr>
            <a:t>Cognitive analysis</a:t>
          </a:r>
          <a:endParaRPr lang="en-GB" b="0" dirty="0">
            <a:solidFill>
              <a:schemeClr val="tx2"/>
            </a:solidFill>
          </a:endParaRPr>
        </a:p>
      </dgm:t>
    </dgm:pt>
    <dgm:pt modelId="{DE998266-CD79-4B4A-85F5-9B6CB1903303}" type="parTrans" cxnId="{CDD1ADA6-0B54-449B-957D-26297CC4867A}">
      <dgm:prSet/>
      <dgm:spPr/>
      <dgm:t>
        <a:bodyPr/>
        <a:lstStyle/>
        <a:p>
          <a:endParaRPr lang="en-GB"/>
        </a:p>
      </dgm:t>
    </dgm:pt>
    <dgm:pt modelId="{EA0CC669-BED2-45D2-97B6-CDC4D4DF658F}" type="sibTrans" cxnId="{CDD1ADA6-0B54-449B-957D-26297CC4867A}">
      <dgm:prSet/>
      <dgm:spPr/>
      <dgm:t>
        <a:bodyPr/>
        <a:lstStyle/>
        <a:p>
          <a:endParaRPr lang="en-GB"/>
        </a:p>
      </dgm:t>
    </dgm:pt>
    <dgm:pt modelId="{348AC383-9FD6-4D4C-8474-6C2BF30F6B26}">
      <dgm:prSet phldrT="[Text]" phldr="0" custT="1"/>
      <dgm:spPr/>
      <dgm:t>
        <a:bodyPr anchor="b"/>
        <a:lstStyle/>
        <a:p>
          <a:pPr>
            <a:lnSpc>
              <a:spcPct val="150000"/>
            </a:lnSpc>
          </a:pPr>
          <a:r>
            <a:rPr lang="en-US" sz="1050" b="1" dirty="0"/>
            <a:t>C</a:t>
          </a:r>
          <a:endParaRPr lang="en-GB" sz="1050" b="1" dirty="0"/>
        </a:p>
      </dgm:t>
    </dgm:pt>
    <dgm:pt modelId="{5B09E7BF-715E-4F2D-A4A5-06D73A90D300}" type="parTrans" cxnId="{8E39F8B8-1685-4E01-B5C7-423A7DC44875}">
      <dgm:prSet/>
      <dgm:spPr/>
      <dgm:t>
        <a:bodyPr/>
        <a:lstStyle/>
        <a:p>
          <a:endParaRPr lang="en-GB"/>
        </a:p>
      </dgm:t>
    </dgm:pt>
    <dgm:pt modelId="{3EF6E340-00C8-4A83-AD28-B848653FB64A}" type="sibTrans" cxnId="{8E39F8B8-1685-4E01-B5C7-423A7DC44875}">
      <dgm:prSet/>
      <dgm:spPr/>
      <dgm:t>
        <a:bodyPr/>
        <a:lstStyle/>
        <a:p>
          <a:endParaRPr lang="en-GB"/>
        </a:p>
      </dgm:t>
    </dgm:pt>
    <dgm:pt modelId="{C4976AF4-75AF-406B-B83E-29EED6A7F830}">
      <dgm:prSet phldrT="[Text]"/>
      <dgm:spPr/>
      <dgm:t>
        <a:bodyPr/>
        <a:lstStyle/>
        <a:p>
          <a:pPr>
            <a:buNone/>
          </a:pPr>
          <a:r>
            <a:rPr lang="en-US" b="1" i="0" u="none" dirty="0">
              <a:solidFill>
                <a:schemeClr val="tx2"/>
              </a:solidFill>
            </a:rPr>
            <a:t>Purpose and objectives</a:t>
          </a:r>
          <a:endParaRPr lang="en-GB" b="1" dirty="0">
            <a:solidFill>
              <a:schemeClr val="tx2"/>
            </a:solidFill>
          </a:endParaRPr>
        </a:p>
      </dgm:t>
    </dgm:pt>
    <dgm:pt modelId="{571F20D6-01C6-40C7-B969-74D2A5301263}" type="parTrans" cxnId="{A098754E-88C3-4EDC-A8F7-8707B710F144}">
      <dgm:prSet/>
      <dgm:spPr/>
      <dgm:t>
        <a:bodyPr/>
        <a:lstStyle/>
        <a:p>
          <a:endParaRPr lang="en-GB"/>
        </a:p>
      </dgm:t>
    </dgm:pt>
    <dgm:pt modelId="{761137D1-4E5F-4554-9793-6DE46AC9F6E9}" type="sibTrans" cxnId="{A098754E-88C3-4EDC-A8F7-8707B710F144}">
      <dgm:prSet/>
      <dgm:spPr/>
      <dgm:t>
        <a:bodyPr/>
        <a:lstStyle/>
        <a:p>
          <a:endParaRPr lang="en-GB"/>
        </a:p>
      </dgm:t>
    </dgm:pt>
    <dgm:pt modelId="{BD6CBC19-8E02-4232-A862-F5F80C2F7A91}">
      <dgm:prSet phldrT="[Text]" phldr="0" custT="1"/>
      <dgm:spPr/>
      <dgm:t>
        <a:bodyPr anchor="b"/>
        <a:lstStyle/>
        <a:p>
          <a:pPr>
            <a:lnSpc>
              <a:spcPct val="150000"/>
            </a:lnSpc>
          </a:pPr>
          <a:r>
            <a:rPr lang="en-US" sz="1050" b="1" dirty="0"/>
            <a:t>D</a:t>
          </a:r>
          <a:endParaRPr lang="en-GB" sz="1050" b="1" dirty="0"/>
        </a:p>
      </dgm:t>
    </dgm:pt>
    <dgm:pt modelId="{45282EB2-4173-44A1-8889-137B3930FC6A}" type="parTrans" cxnId="{12EFFCF7-ECAD-4F92-9782-4FCC51B47CD6}">
      <dgm:prSet/>
      <dgm:spPr/>
      <dgm:t>
        <a:bodyPr/>
        <a:lstStyle/>
        <a:p>
          <a:endParaRPr lang="en-GB"/>
        </a:p>
      </dgm:t>
    </dgm:pt>
    <dgm:pt modelId="{05BCA493-79A7-41EE-A1D3-9335CAAE5CE9}" type="sibTrans" cxnId="{12EFFCF7-ECAD-4F92-9782-4FCC51B47CD6}">
      <dgm:prSet/>
      <dgm:spPr/>
      <dgm:t>
        <a:bodyPr/>
        <a:lstStyle/>
        <a:p>
          <a:endParaRPr lang="en-GB"/>
        </a:p>
      </dgm:t>
    </dgm:pt>
    <dgm:pt modelId="{64AAA1EA-E4AE-4870-B828-EBDCD922E727}">
      <dgm:prSet phldrT="[Text]"/>
      <dgm:spPr/>
      <dgm:t>
        <a:bodyPr/>
        <a:lstStyle/>
        <a:p>
          <a:pPr>
            <a:buNone/>
          </a:pPr>
          <a:r>
            <a:rPr lang="en-US" b="1" i="0" u="none" dirty="0">
              <a:solidFill>
                <a:schemeClr val="tx2"/>
              </a:solidFill>
            </a:rPr>
            <a:t>Development - selection of materials and Tools</a:t>
          </a:r>
          <a:endParaRPr lang="en-GB" b="1" dirty="0">
            <a:solidFill>
              <a:schemeClr val="tx2"/>
            </a:solidFill>
          </a:endParaRPr>
        </a:p>
      </dgm:t>
    </dgm:pt>
    <dgm:pt modelId="{0661C50E-B7D2-4CB1-AAA3-4BE4F0798AD4}" type="parTrans" cxnId="{F6D505A9-AAEB-40D6-AB8F-26F916198DA2}">
      <dgm:prSet/>
      <dgm:spPr/>
      <dgm:t>
        <a:bodyPr/>
        <a:lstStyle/>
        <a:p>
          <a:endParaRPr lang="en-GB"/>
        </a:p>
      </dgm:t>
    </dgm:pt>
    <dgm:pt modelId="{7E7C3ACA-628D-4591-8436-6D278CF65C88}" type="sibTrans" cxnId="{F6D505A9-AAEB-40D6-AB8F-26F916198DA2}">
      <dgm:prSet/>
      <dgm:spPr/>
      <dgm:t>
        <a:bodyPr/>
        <a:lstStyle/>
        <a:p>
          <a:endParaRPr lang="en-GB"/>
        </a:p>
      </dgm:t>
    </dgm:pt>
    <dgm:pt modelId="{C45DBA93-30D8-4957-A07E-F0163B5AD2DB}">
      <dgm:prSet phldrT="[Text]" phldr="0" custT="1"/>
      <dgm:spPr/>
      <dgm:t>
        <a:bodyPr anchor="b"/>
        <a:lstStyle/>
        <a:p>
          <a:pPr>
            <a:lnSpc>
              <a:spcPct val="150000"/>
            </a:lnSpc>
          </a:pPr>
          <a:r>
            <a:rPr lang="en-US" sz="1050" b="1" dirty="0"/>
            <a:t>E</a:t>
          </a:r>
          <a:endParaRPr lang="en-GB" sz="1050" b="1" dirty="0"/>
        </a:p>
      </dgm:t>
    </dgm:pt>
    <dgm:pt modelId="{167E53A2-92B0-417C-845B-E03C1A9EF8D2}" type="parTrans" cxnId="{5882C786-9279-4A8F-9888-7B383DD220EE}">
      <dgm:prSet/>
      <dgm:spPr/>
      <dgm:t>
        <a:bodyPr/>
        <a:lstStyle/>
        <a:p>
          <a:endParaRPr lang="en-GB"/>
        </a:p>
      </dgm:t>
    </dgm:pt>
    <dgm:pt modelId="{84053A9E-042E-4958-BC87-F30B4B7188A9}" type="sibTrans" cxnId="{5882C786-9279-4A8F-9888-7B383DD220EE}">
      <dgm:prSet/>
      <dgm:spPr/>
      <dgm:t>
        <a:bodyPr/>
        <a:lstStyle/>
        <a:p>
          <a:endParaRPr lang="en-GB"/>
        </a:p>
      </dgm:t>
    </dgm:pt>
    <dgm:pt modelId="{9142931B-02D6-433F-8765-033B205E215B}">
      <dgm:prSet phldrT="[Text]"/>
      <dgm:spPr/>
      <dgm:t>
        <a:bodyPr/>
        <a:lstStyle/>
        <a:p>
          <a:pPr>
            <a:buNone/>
          </a:pPr>
          <a:r>
            <a:rPr lang="en-US" b="1" i="0" u="none" dirty="0">
              <a:solidFill>
                <a:schemeClr val="tx2"/>
              </a:solidFill>
            </a:rPr>
            <a:t>Development of learning activities</a:t>
          </a:r>
          <a:endParaRPr lang="en-GB" b="1" dirty="0">
            <a:solidFill>
              <a:schemeClr val="tx2"/>
            </a:solidFill>
          </a:endParaRPr>
        </a:p>
      </dgm:t>
    </dgm:pt>
    <dgm:pt modelId="{7A74FFD3-DFA3-42B8-A3AF-7E5BB9B455A0}" type="parTrans" cxnId="{038A649F-7CFE-4B84-8243-D20E221D61AC}">
      <dgm:prSet/>
      <dgm:spPr/>
      <dgm:t>
        <a:bodyPr/>
        <a:lstStyle/>
        <a:p>
          <a:endParaRPr lang="en-GB"/>
        </a:p>
      </dgm:t>
    </dgm:pt>
    <dgm:pt modelId="{E2BF4F29-B937-440D-B64D-503D912FEBC0}" type="sibTrans" cxnId="{038A649F-7CFE-4B84-8243-D20E221D61AC}">
      <dgm:prSet/>
      <dgm:spPr/>
      <dgm:t>
        <a:bodyPr/>
        <a:lstStyle/>
        <a:p>
          <a:endParaRPr lang="en-GB"/>
        </a:p>
      </dgm:t>
    </dgm:pt>
    <dgm:pt modelId="{7526BCD3-D522-4E8D-9301-51FDFB4F220C}">
      <dgm:prSet phldrT="[Text]" phldr="0" custT="1"/>
      <dgm:spPr/>
      <dgm:t>
        <a:bodyPr anchor="b"/>
        <a:lstStyle/>
        <a:p>
          <a:pPr>
            <a:lnSpc>
              <a:spcPct val="150000"/>
            </a:lnSpc>
          </a:pPr>
          <a:r>
            <a:rPr lang="en-US" sz="1050" b="1" dirty="0"/>
            <a:t>F</a:t>
          </a:r>
          <a:endParaRPr lang="en-GB" sz="1050" b="1" dirty="0"/>
        </a:p>
      </dgm:t>
    </dgm:pt>
    <dgm:pt modelId="{49248AC6-6C53-4A21-A5C8-78163497C5D0}" type="parTrans" cxnId="{70BD8A90-9950-450F-97E3-22C96FE8313F}">
      <dgm:prSet/>
      <dgm:spPr/>
      <dgm:t>
        <a:bodyPr/>
        <a:lstStyle/>
        <a:p>
          <a:endParaRPr lang="en-GB"/>
        </a:p>
      </dgm:t>
    </dgm:pt>
    <dgm:pt modelId="{8A12CAAF-C5E8-4F20-8A56-7E829EBB1995}" type="sibTrans" cxnId="{70BD8A90-9950-450F-97E3-22C96FE8313F}">
      <dgm:prSet/>
      <dgm:spPr/>
      <dgm:t>
        <a:bodyPr/>
        <a:lstStyle/>
        <a:p>
          <a:endParaRPr lang="en-GB"/>
        </a:p>
      </dgm:t>
    </dgm:pt>
    <dgm:pt modelId="{85449C44-C992-44DE-ADE7-23AF3019C5F8}">
      <dgm:prSet phldrT="[Text]"/>
      <dgm:spPr/>
      <dgm:t>
        <a:bodyPr/>
        <a:lstStyle/>
        <a:p>
          <a:pPr>
            <a:buNone/>
          </a:pPr>
          <a:r>
            <a:rPr lang="en-US" b="1" i="0" u="none" dirty="0">
              <a:solidFill>
                <a:schemeClr val="tx2"/>
              </a:solidFill>
            </a:rPr>
            <a:t>Application in the classroom (implementation and evaluation</a:t>
          </a:r>
          <a:r>
            <a:rPr lang="el-GR" b="1" i="0" u="none" dirty="0">
              <a:solidFill>
                <a:schemeClr val="tx2"/>
              </a:solidFill>
            </a:rPr>
            <a:t>)</a:t>
          </a:r>
          <a:endParaRPr lang="en-GB" b="1" dirty="0">
            <a:solidFill>
              <a:schemeClr val="tx2"/>
            </a:solidFill>
          </a:endParaRPr>
        </a:p>
      </dgm:t>
    </dgm:pt>
    <dgm:pt modelId="{A0414A8D-471A-468B-BE59-0BE49D9EB67A}" type="parTrans" cxnId="{9ACDF02C-0709-4C5D-ACB6-E85099C7939A}">
      <dgm:prSet/>
      <dgm:spPr/>
      <dgm:t>
        <a:bodyPr/>
        <a:lstStyle/>
        <a:p>
          <a:endParaRPr lang="en-GB"/>
        </a:p>
      </dgm:t>
    </dgm:pt>
    <dgm:pt modelId="{D55B7716-7294-4E89-B60C-8A92C4C56D54}" type="sibTrans" cxnId="{9ACDF02C-0709-4C5D-ACB6-E85099C7939A}">
      <dgm:prSet/>
      <dgm:spPr/>
      <dgm:t>
        <a:bodyPr/>
        <a:lstStyle/>
        <a:p>
          <a:endParaRPr lang="en-GB"/>
        </a:p>
      </dgm:t>
    </dgm:pt>
    <dgm:pt modelId="{34F9DD8D-19D7-4C63-8D4A-F552704E42B5}">
      <dgm:prSet phldrT="[Text]" phldr="0" custT="1"/>
      <dgm:spPr/>
      <dgm:t>
        <a:bodyPr anchor="b"/>
        <a:lstStyle/>
        <a:p>
          <a:pPr>
            <a:lnSpc>
              <a:spcPct val="150000"/>
            </a:lnSpc>
          </a:pPr>
          <a:r>
            <a:rPr lang="en-US" sz="1050" b="1" dirty="0"/>
            <a:t>G</a:t>
          </a:r>
          <a:endParaRPr lang="en-GB" sz="1050" b="1" dirty="0"/>
        </a:p>
      </dgm:t>
    </dgm:pt>
    <dgm:pt modelId="{DD448250-EC03-4D23-9B03-C507CE45D50A}" type="parTrans" cxnId="{9B9D1DFC-FC80-451F-B82D-194BDBA51612}">
      <dgm:prSet/>
      <dgm:spPr/>
      <dgm:t>
        <a:bodyPr/>
        <a:lstStyle/>
        <a:p>
          <a:endParaRPr lang="en-GB"/>
        </a:p>
      </dgm:t>
    </dgm:pt>
    <dgm:pt modelId="{C6203E86-A8CE-4875-AABF-FED8D9A11834}" type="sibTrans" cxnId="{9B9D1DFC-FC80-451F-B82D-194BDBA51612}">
      <dgm:prSet/>
      <dgm:spPr/>
      <dgm:t>
        <a:bodyPr/>
        <a:lstStyle/>
        <a:p>
          <a:endParaRPr lang="en-GB"/>
        </a:p>
      </dgm:t>
    </dgm:pt>
    <dgm:pt modelId="{74927A90-B26B-4C52-8AFD-36FD3F3775A8}">
      <dgm:prSet phldrT="[Text]"/>
      <dgm:spPr/>
      <dgm:t>
        <a:bodyPr/>
        <a:lstStyle/>
        <a:p>
          <a:pPr>
            <a:buNone/>
          </a:pPr>
          <a:r>
            <a:rPr lang="en-US" b="1" i="0" u="none" dirty="0">
              <a:solidFill>
                <a:schemeClr val="tx2"/>
              </a:solidFill>
            </a:rPr>
            <a:t>Assessment</a:t>
          </a:r>
          <a:r>
            <a:rPr lang="el-GR" b="1" i="0" u="none" dirty="0">
              <a:solidFill>
                <a:schemeClr val="tx2"/>
              </a:solidFill>
            </a:rPr>
            <a:t>/</a:t>
          </a:r>
          <a:r>
            <a:rPr lang="en-US" b="1" i="0" u="none" dirty="0">
              <a:solidFill>
                <a:schemeClr val="tx2"/>
              </a:solidFill>
            </a:rPr>
            <a:t>review (student and scenario) and possible extensions of the scenario</a:t>
          </a:r>
          <a:r>
            <a:rPr lang="el-GR" b="1" i="0" u="none" dirty="0">
              <a:solidFill>
                <a:schemeClr val="tx2"/>
              </a:solidFill>
            </a:rPr>
            <a:t> </a:t>
          </a:r>
          <a:r>
            <a:rPr lang="en-US" b="0" i="1" u="none" dirty="0">
              <a:solidFill>
                <a:schemeClr val="tx2"/>
              </a:solidFill>
            </a:rPr>
            <a:t>Assessment &amp; Feedback </a:t>
          </a:r>
          <a:endParaRPr lang="en-GB" b="1" i="1" dirty="0">
            <a:solidFill>
              <a:schemeClr val="tx2"/>
            </a:solidFill>
          </a:endParaRPr>
        </a:p>
      </dgm:t>
    </dgm:pt>
    <dgm:pt modelId="{98D0DC66-DCF8-4E80-95FE-F0DE79C015C9}" type="parTrans" cxnId="{F07968EC-6A18-4EB9-A213-5195F226CF1D}">
      <dgm:prSet/>
      <dgm:spPr/>
      <dgm:t>
        <a:bodyPr/>
        <a:lstStyle/>
        <a:p>
          <a:endParaRPr lang="en-GB"/>
        </a:p>
      </dgm:t>
    </dgm:pt>
    <dgm:pt modelId="{0A28224F-6526-4A99-AA60-E202EBED13A7}" type="sibTrans" cxnId="{F07968EC-6A18-4EB9-A213-5195F226CF1D}">
      <dgm:prSet/>
      <dgm:spPr/>
      <dgm:t>
        <a:bodyPr/>
        <a:lstStyle/>
        <a:p>
          <a:endParaRPr lang="en-GB"/>
        </a:p>
      </dgm:t>
    </dgm:pt>
    <dgm:pt modelId="{4E952D63-44C2-411D-B621-7FC7D958D1BA}">
      <dgm:prSet phldrT="[Text]" phldr="0" custT="1"/>
      <dgm:spPr/>
      <dgm:t>
        <a:bodyPr anchor="b"/>
        <a:lstStyle/>
        <a:p>
          <a:pPr>
            <a:lnSpc>
              <a:spcPct val="150000"/>
            </a:lnSpc>
          </a:pPr>
          <a:r>
            <a:rPr lang="en-US" sz="1050" b="1" dirty="0"/>
            <a:t>H</a:t>
          </a:r>
          <a:endParaRPr lang="en-GB" sz="1050" b="1" dirty="0"/>
        </a:p>
      </dgm:t>
    </dgm:pt>
    <dgm:pt modelId="{E498F500-ECB9-45C1-8FDA-D33510A613A5}" type="parTrans" cxnId="{D8E8C2C1-8BF0-4DA3-AAA5-066C2886C26D}">
      <dgm:prSet/>
      <dgm:spPr/>
      <dgm:t>
        <a:bodyPr/>
        <a:lstStyle/>
        <a:p>
          <a:endParaRPr lang="en-GB"/>
        </a:p>
      </dgm:t>
    </dgm:pt>
    <dgm:pt modelId="{4A360137-C7DE-4176-8713-1D66BE687B57}" type="sibTrans" cxnId="{D8E8C2C1-8BF0-4DA3-AAA5-066C2886C26D}">
      <dgm:prSet/>
      <dgm:spPr/>
      <dgm:t>
        <a:bodyPr/>
        <a:lstStyle/>
        <a:p>
          <a:endParaRPr lang="en-GB"/>
        </a:p>
      </dgm:t>
    </dgm:pt>
    <dgm:pt modelId="{03E6BC38-F65D-460B-B650-5F1493BF8E0D}">
      <dgm:prSet phldrT="[Text]"/>
      <dgm:spPr/>
      <dgm:t>
        <a:bodyPr/>
        <a:lstStyle/>
        <a:p>
          <a:pPr>
            <a:buNone/>
          </a:pPr>
          <a:r>
            <a:rPr lang="en-US" b="1" i="0" u="none" dirty="0">
              <a:solidFill>
                <a:schemeClr val="tx2"/>
              </a:solidFill>
            </a:rPr>
            <a:t>Documentation</a:t>
          </a:r>
          <a:endParaRPr lang="en-GB" b="1" dirty="0">
            <a:solidFill>
              <a:schemeClr val="tx2"/>
            </a:solidFill>
          </a:endParaRPr>
        </a:p>
      </dgm:t>
    </dgm:pt>
    <dgm:pt modelId="{9895920E-98FE-4E00-B38C-D357084C07DC}" type="parTrans" cxnId="{EA1AE662-BABE-4E83-8FF6-29B6D7A02A7D}">
      <dgm:prSet/>
      <dgm:spPr/>
      <dgm:t>
        <a:bodyPr/>
        <a:lstStyle/>
        <a:p>
          <a:endParaRPr lang="en-GB"/>
        </a:p>
      </dgm:t>
    </dgm:pt>
    <dgm:pt modelId="{37C361F1-47FD-4B80-A4B0-D1270DD07529}" type="sibTrans" cxnId="{EA1AE662-BABE-4E83-8FF6-29B6D7A02A7D}">
      <dgm:prSet/>
      <dgm:spPr/>
      <dgm:t>
        <a:bodyPr/>
        <a:lstStyle/>
        <a:p>
          <a:endParaRPr lang="en-GB"/>
        </a:p>
      </dgm:t>
    </dgm:pt>
    <dgm:pt modelId="{63F36046-EF50-47F6-897A-DD6EC88E77F0}">
      <dgm:prSet phldrT="[Text]"/>
      <dgm:spPr/>
      <dgm:t>
        <a:bodyPr/>
        <a:lstStyle/>
        <a:p>
          <a:pPr>
            <a:buNone/>
          </a:pPr>
          <a:r>
            <a:rPr lang="en-US" b="0" i="1" u="none" dirty="0">
              <a:latin typeface="Century Gothic" panose="020B0502020202020204" pitchFamily="34" charset="0"/>
            </a:rPr>
            <a:t>Scenario Subject, Theme, &amp; Audience (Content Knowledge)</a:t>
          </a:r>
          <a:endParaRPr lang="en-GB" i="1" dirty="0">
            <a:latin typeface="Century Gothic" panose="020B0502020202020204" pitchFamily="34" charset="0"/>
          </a:endParaRPr>
        </a:p>
      </dgm:t>
    </dgm:pt>
    <dgm:pt modelId="{183DAB0A-88B7-4261-A2E0-01BE1D4FEC74}" type="parTrans" cxnId="{F0C8AA78-F009-4527-9ED1-1B4B7094CC4A}">
      <dgm:prSet/>
      <dgm:spPr/>
      <dgm:t>
        <a:bodyPr/>
        <a:lstStyle/>
        <a:p>
          <a:endParaRPr lang="en-GB"/>
        </a:p>
      </dgm:t>
    </dgm:pt>
    <dgm:pt modelId="{6DD0EA95-4F00-4164-AF19-33416F8C33A1}" type="sibTrans" cxnId="{F0C8AA78-F009-4527-9ED1-1B4B7094CC4A}">
      <dgm:prSet/>
      <dgm:spPr/>
      <dgm:t>
        <a:bodyPr/>
        <a:lstStyle/>
        <a:p>
          <a:endParaRPr lang="en-GB"/>
        </a:p>
      </dgm:t>
    </dgm:pt>
    <dgm:pt modelId="{A281E554-912A-45FD-B6BD-A27D998325A6}">
      <dgm:prSet phldrT="[Text]"/>
      <dgm:spPr/>
      <dgm:t>
        <a:bodyPr/>
        <a:lstStyle/>
        <a:p>
          <a:pPr>
            <a:buNone/>
          </a:pPr>
          <a:r>
            <a:rPr lang="en-US" b="0" i="0" u="none" dirty="0">
              <a:solidFill>
                <a:schemeClr val="tx2"/>
              </a:solidFill>
            </a:rPr>
            <a:t>Learning Outcomes &amp; Goals (Outcome/ Object)</a:t>
          </a:r>
          <a:endParaRPr lang="en-GB" i="1" dirty="0">
            <a:solidFill>
              <a:schemeClr val="tx2"/>
            </a:solidFill>
          </a:endParaRPr>
        </a:p>
      </dgm:t>
    </dgm:pt>
    <dgm:pt modelId="{E7166AB6-A1AF-46EB-88BC-68352B14D537}" type="parTrans" cxnId="{5DEF16A8-A191-4283-878D-93D188341058}">
      <dgm:prSet/>
      <dgm:spPr/>
      <dgm:t>
        <a:bodyPr/>
        <a:lstStyle/>
        <a:p>
          <a:endParaRPr lang="en-GB"/>
        </a:p>
      </dgm:t>
    </dgm:pt>
    <dgm:pt modelId="{4BFC1674-61E0-4A71-81DB-30CC6D145BE1}" type="sibTrans" cxnId="{5DEF16A8-A191-4283-878D-93D188341058}">
      <dgm:prSet/>
      <dgm:spPr/>
      <dgm:t>
        <a:bodyPr/>
        <a:lstStyle/>
        <a:p>
          <a:endParaRPr lang="en-GB"/>
        </a:p>
      </dgm:t>
    </dgm:pt>
    <dgm:pt modelId="{08B9275A-9CCB-4DA6-B108-F0A7348E6D20}">
      <dgm:prSet phldrT="[Text]"/>
      <dgm:spPr/>
      <dgm:t>
        <a:bodyPr/>
        <a:lstStyle/>
        <a:p>
          <a:pPr>
            <a:buNone/>
          </a:pPr>
          <a:r>
            <a:rPr lang="en-US" b="0" i="1" u="none" dirty="0">
              <a:solidFill>
                <a:schemeClr val="tx2"/>
              </a:solidFill>
            </a:rPr>
            <a:t>Learners' representations of the subject matter and possible difficulties in their thinking</a:t>
          </a:r>
          <a:endParaRPr lang="en-GB" b="0" i="1" dirty="0">
            <a:solidFill>
              <a:schemeClr val="tx2"/>
            </a:solidFill>
          </a:endParaRPr>
        </a:p>
      </dgm:t>
    </dgm:pt>
    <dgm:pt modelId="{C54AF736-86AA-4671-89CD-5E8CBACB45E8}" type="parTrans" cxnId="{93F0C169-1A64-4568-AFE0-242C6D4D6C12}">
      <dgm:prSet/>
      <dgm:spPr/>
      <dgm:t>
        <a:bodyPr/>
        <a:lstStyle/>
        <a:p>
          <a:endParaRPr lang="en-GB"/>
        </a:p>
      </dgm:t>
    </dgm:pt>
    <dgm:pt modelId="{86D1A721-3E86-486B-94C8-FF31F08347F3}" type="sibTrans" cxnId="{93F0C169-1A64-4568-AFE0-242C6D4D6C12}">
      <dgm:prSet/>
      <dgm:spPr/>
      <dgm:t>
        <a:bodyPr/>
        <a:lstStyle/>
        <a:p>
          <a:endParaRPr lang="en-GB"/>
        </a:p>
      </dgm:t>
    </dgm:pt>
    <dgm:pt modelId="{02B17363-FFFD-4AEF-A458-43526504F24B}">
      <dgm:prSet phldrT="[Text]"/>
      <dgm:spPr/>
      <dgm:t>
        <a:bodyPr/>
        <a:lstStyle/>
        <a:p>
          <a:pPr>
            <a:buNone/>
          </a:pPr>
          <a:r>
            <a:rPr lang="en-US" b="0" i="1" u="none" dirty="0">
              <a:solidFill>
                <a:schemeClr val="tx2"/>
              </a:solidFill>
            </a:rPr>
            <a:t>ICT Tools</a:t>
          </a:r>
          <a:r>
            <a:rPr lang="el-GR" b="0" i="1" u="none" dirty="0">
              <a:solidFill>
                <a:schemeClr val="tx2"/>
              </a:solidFill>
            </a:rPr>
            <a:t>,</a:t>
          </a:r>
          <a:r>
            <a:rPr lang="en-US" b="0" i="1" u="none" dirty="0">
              <a:solidFill>
                <a:schemeClr val="tx2"/>
              </a:solidFill>
            </a:rPr>
            <a:t>Emerging Technologies and materials development</a:t>
          </a:r>
          <a:endParaRPr lang="en-GB" b="1" i="1" dirty="0">
            <a:solidFill>
              <a:schemeClr val="tx2"/>
            </a:solidFill>
          </a:endParaRPr>
        </a:p>
      </dgm:t>
    </dgm:pt>
    <dgm:pt modelId="{B3308182-583C-4C21-BC1F-55C4D23082A6}" type="parTrans" cxnId="{DFF3C8B5-F7B9-40F6-862F-E52E5ED26B16}">
      <dgm:prSet/>
      <dgm:spPr/>
      <dgm:t>
        <a:bodyPr/>
        <a:lstStyle/>
        <a:p>
          <a:endParaRPr lang="en-GB"/>
        </a:p>
      </dgm:t>
    </dgm:pt>
    <dgm:pt modelId="{C029D7E3-54BD-4000-9A96-FF5BB3E453D9}" type="sibTrans" cxnId="{DFF3C8B5-F7B9-40F6-862F-E52E5ED26B16}">
      <dgm:prSet/>
      <dgm:spPr/>
      <dgm:t>
        <a:bodyPr/>
        <a:lstStyle/>
        <a:p>
          <a:endParaRPr lang="en-GB"/>
        </a:p>
      </dgm:t>
    </dgm:pt>
    <dgm:pt modelId="{3DCAF029-BD62-4731-BA2D-E17E2060627F}">
      <dgm:prSet phldrT="[Text]"/>
      <dgm:spPr/>
      <dgm:t>
        <a:bodyPr/>
        <a:lstStyle/>
        <a:p>
          <a:pPr>
            <a:buNone/>
          </a:pPr>
          <a:r>
            <a:rPr lang="en-US" b="0" i="1" u="none" dirty="0">
              <a:solidFill>
                <a:schemeClr val="tx2"/>
              </a:solidFill>
            </a:rPr>
            <a:t>In-Class e-Activities (In-situ &amp; Online) (Learning Strategies)</a:t>
          </a:r>
          <a:endParaRPr lang="en-GB" b="1" i="1" dirty="0">
            <a:solidFill>
              <a:schemeClr val="tx2"/>
            </a:solidFill>
          </a:endParaRPr>
        </a:p>
      </dgm:t>
    </dgm:pt>
    <dgm:pt modelId="{DEACD9CE-A199-480E-80F2-14FF5AC55F6A}" type="parTrans" cxnId="{C11655CB-52C6-456E-9A88-19A93CB51D4F}">
      <dgm:prSet/>
      <dgm:spPr/>
      <dgm:t>
        <a:bodyPr/>
        <a:lstStyle/>
        <a:p>
          <a:endParaRPr lang="en-GB"/>
        </a:p>
      </dgm:t>
    </dgm:pt>
    <dgm:pt modelId="{07A94421-481B-4DE5-9659-53CD4A3925DA}" type="sibTrans" cxnId="{C11655CB-52C6-456E-9A88-19A93CB51D4F}">
      <dgm:prSet/>
      <dgm:spPr/>
      <dgm:t>
        <a:bodyPr/>
        <a:lstStyle/>
        <a:p>
          <a:endParaRPr lang="en-GB"/>
        </a:p>
      </dgm:t>
    </dgm:pt>
    <dgm:pt modelId="{CE2E994A-B684-4942-A326-9FF872C54651}">
      <dgm:prSet phldrT="[Text]"/>
      <dgm:spPr/>
      <dgm:t>
        <a:bodyPr/>
        <a:lstStyle/>
        <a:p>
          <a:pPr>
            <a:buNone/>
          </a:pPr>
          <a:r>
            <a:rPr lang="en-US" b="0" i="1" u="none" dirty="0">
              <a:solidFill>
                <a:schemeClr val="tx2"/>
              </a:solidFill>
            </a:rPr>
            <a:t>Implementation Plan (Rules/</a:t>
          </a:r>
          <a:r>
            <a:rPr lang="el-GR" b="0" i="1" u="none" dirty="0">
              <a:solidFill>
                <a:schemeClr val="tx2"/>
              </a:solidFill>
            </a:rPr>
            <a:t> </a:t>
          </a:r>
          <a:r>
            <a:rPr lang="en-US" b="0" i="1" u="none" dirty="0">
              <a:solidFill>
                <a:schemeClr val="tx2"/>
              </a:solidFill>
            </a:rPr>
            <a:t>Division of Labor)</a:t>
          </a:r>
          <a:endParaRPr lang="en-GB" b="1" i="1" dirty="0">
            <a:solidFill>
              <a:schemeClr val="tx2"/>
            </a:solidFill>
          </a:endParaRPr>
        </a:p>
      </dgm:t>
    </dgm:pt>
    <dgm:pt modelId="{CBE805DE-4CBC-4AD5-A2DC-C77DDC1CC8C2}" type="parTrans" cxnId="{4375FED3-F04C-42B2-8EB0-0F2B9CB542A9}">
      <dgm:prSet/>
      <dgm:spPr/>
      <dgm:t>
        <a:bodyPr/>
        <a:lstStyle/>
        <a:p>
          <a:endParaRPr lang="en-GB"/>
        </a:p>
      </dgm:t>
    </dgm:pt>
    <dgm:pt modelId="{82412060-B8E9-461D-B554-15983212FBFD}" type="sibTrans" cxnId="{4375FED3-F04C-42B2-8EB0-0F2B9CB542A9}">
      <dgm:prSet/>
      <dgm:spPr/>
      <dgm:t>
        <a:bodyPr/>
        <a:lstStyle/>
        <a:p>
          <a:endParaRPr lang="en-GB"/>
        </a:p>
      </dgm:t>
    </dgm:pt>
    <dgm:pt modelId="{3B1DBD6B-FAD8-4A07-BB42-63CD173D8B29}">
      <dgm:prSet phldrT="[Text]"/>
      <dgm:spPr/>
      <dgm:t>
        <a:bodyPr/>
        <a:lstStyle/>
        <a:p>
          <a:pPr>
            <a:buNone/>
          </a:pPr>
          <a:r>
            <a:rPr lang="fr-FR" b="0" i="1" u="none" dirty="0">
              <a:solidFill>
                <a:schemeClr val="tx2"/>
              </a:solidFill>
            </a:rPr>
            <a:t>Scenario Documentation &amp; Reflection (Institutional Context)</a:t>
          </a:r>
          <a:endParaRPr lang="en-GB" b="1" i="1" dirty="0">
            <a:solidFill>
              <a:schemeClr val="tx2"/>
            </a:solidFill>
          </a:endParaRPr>
        </a:p>
      </dgm:t>
    </dgm:pt>
    <dgm:pt modelId="{BF07251C-39AB-448B-A7F2-F8FC2FE01270}" type="parTrans" cxnId="{3FED14C2-C8B3-44C4-B8C9-2D7A2AE9DD75}">
      <dgm:prSet/>
      <dgm:spPr/>
      <dgm:t>
        <a:bodyPr/>
        <a:lstStyle/>
        <a:p>
          <a:endParaRPr lang="en-GB"/>
        </a:p>
      </dgm:t>
    </dgm:pt>
    <dgm:pt modelId="{9A1253C2-1B6C-48FF-8F0A-F48190D356AF}" type="sibTrans" cxnId="{3FED14C2-C8B3-44C4-B8C9-2D7A2AE9DD75}">
      <dgm:prSet/>
      <dgm:spPr/>
      <dgm:t>
        <a:bodyPr/>
        <a:lstStyle/>
        <a:p>
          <a:endParaRPr lang="en-GB"/>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solidFill>
                <a:schemeClr val="tx1"/>
              </a:solidFill>
              <a:latin typeface="Century Gothic" panose="020B0502020202020204" pitchFamily="34" charset="0"/>
            </a:rPr>
            <a:t>Cognitive analysis</a:t>
          </a:r>
          <a:endParaRPr lang="en-GB" b="0" dirty="0">
            <a:solidFill>
              <a:schemeClr val="tx1"/>
            </a:solidFill>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solidFill>
                <a:schemeClr val="tx2"/>
              </a:solidFill>
              <a:latin typeface="Century Gothic" panose="020B0502020202020204" pitchFamily="34" charset="0"/>
            </a:rPr>
            <a:t>Purpose and objectives</a:t>
          </a:r>
          <a:endParaRPr lang="en-GB" b="1" dirty="0">
            <a:solidFill>
              <a:schemeClr val="tx2"/>
            </a:solidFill>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solidFill>
                <a:schemeClr val="tx2"/>
              </a:solidFill>
              <a:latin typeface="Century Gothic" panose="020B0502020202020204" pitchFamily="34" charset="0"/>
            </a:rPr>
            <a:t>Development - selection of materials and Tools</a:t>
          </a:r>
          <a:endParaRPr lang="en-GB" b="1" dirty="0">
            <a:solidFill>
              <a:schemeClr val="tx2"/>
            </a:solidFill>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solidFill>
                <a:schemeClr val="tx2"/>
              </a:solidFill>
              <a:latin typeface="Century Gothic" panose="020B0502020202020204" pitchFamily="34" charset="0"/>
            </a:rPr>
            <a:t>Development of learning activities</a:t>
          </a:r>
          <a:endParaRPr lang="en-GB" b="1" dirty="0">
            <a:solidFill>
              <a:schemeClr val="tx2"/>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solidFill>
                <a:schemeClr val="tx2"/>
              </a:solidFill>
              <a:latin typeface="Century Gothic" panose="020B0502020202020204" pitchFamily="34" charset="0"/>
            </a:rPr>
            <a:t>Application in the classroom (implementation and evaluation</a:t>
          </a:r>
          <a:r>
            <a:rPr lang="el-GR" b="1" i="0" u="none" dirty="0">
              <a:solidFill>
                <a:schemeClr val="tx2"/>
              </a:solidFill>
              <a:latin typeface="Century Gothic" panose="020B0502020202020204" pitchFamily="34" charset="0"/>
            </a:rPr>
            <a:t>)</a:t>
          </a:r>
          <a:endParaRPr lang="en-GB" b="1" dirty="0">
            <a:solidFill>
              <a:schemeClr val="tx2"/>
            </a:solidFill>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US" sz="1050" b="1" dirty="0">
              <a:latin typeface="Century Gothic" panose="020B0502020202020204" pitchFamily="34" charset="0"/>
            </a:rPr>
            <a:t>G</a:t>
          </a:r>
          <a:endParaRPr lang="en-GB" sz="1050" b="1" dirty="0">
            <a:latin typeface="Century Gothic" panose="020B0502020202020204" pitchFamily="34" charset="0"/>
          </a:endParaRP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solidFill>
                <a:schemeClr val="tx2"/>
              </a:solidFill>
              <a:latin typeface="Century Gothic" panose="020B0502020202020204" pitchFamily="34" charset="0"/>
            </a:rPr>
            <a:t>Assessment</a:t>
          </a:r>
          <a:r>
            <a:rPr lang="el-GR" b="1" i="0" u="none" dirty="0">
              <a:solidFill>
                <a:schemeClr val="tx2"/>
              </a:solidFill>
              <a:latin typeface="Century Gothic" panose="020B0502020202020204" pitchFamily="34" charset="0"/>
            </a:rPr>
            <a:t>/</a:t>
          </a:r>
          <a:r>
            <a:rPr lang="en-US" b="1" i="0" u="none" dirty="0">
              <a:solidFill>
                <a:schemeClr val="tx2"/>
              </a:solidFill>
              <a:latin typeface="Century Gothic" panose="020B0502020202020204" pitchFamily="34" charset="0"/>
            </a:rPr>
            <a:t>review (student and scenario) and possible extensions of the scenario</a:t>
          </a:r>
          <a:r>
            <a:rPr lang="el-GR" b="1" i="0"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Assessment &amp; Feedback </a:t>
          </a:r>
          <a:endParaRPr lang="en-GB" b="1" i="1" dirty="0">
            <a:solidFill>
              <a:schemeClr val="tx2"/>
            </a:solidFill>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US" sz="1050" b="1" dirty="0">
              <a:latin typeface="Century Gothic" panose="020B0502020202020204" pitchFamily="34" charset="0"/>
            </a:rPr>
            <a:t>H</a:t>
          </a:r>
          <a:endParaRPr lang="en-GB" sz="1050" b="1" dirty="0">
            <a:latin typeface="Century Gothic" panose="020B0502020202020204" pitchFamily="34" charset="0"/>
          </a:endParaRP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solidFill>
                <a:schemeClr val="tx2"/>
              </a:solidFill>
              <a:latin typeface="Century Gothic" panose="020B0502020202020204" pitchFamily="34" charset="0"/>
            </a:rPr>
            <a:t>Documentation</a:t>
          </a:r>
          <a:endParaRPr lang="en-GB" b="1" dirty="0">
            <a:solidFill>
              <a:schemeClr val="tx2"/>
            </a:solidFill>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solidFill>
                <a:schemeClr val="tx2"/>
              </a:solidFill>
              <a:latin typeface="Century Gothic" panose="020B0502020202020204" pitchFamily="34" charset="0"/>
            </a:rPr>
            <a:t>Learning Outcomes &amp; Goals (Outcome/ Object)</a:t>
          </a:r>
          <a:endParaRPr lang="en-GB" i="1" dirty="0">
            <a:solidFill>
              <a:schemeClr val="tx2"/>
            </a:solidFill>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solidFill>
                <a:schemeClr val="tx1"/>
              </a:solidFill>
              <a:latin typeface="Century Gothic" panose="020B0502020202020204" pitchFamily="34" charset="0"/>
            </a:rPr>
            <a:t>Learners' representations of the subject matter and possible difficulties in their thinking</a:t>
          </a:r>
          <a:endParaRPr lang="en-GB" b="0" i="1" dirty="0">
            <a:solidFill>
              <a:schemeClr val="tx1"/>
            </a:solidFill>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solidFill>
                <a:schemeClr val="tx2"/>
              </a:solidFill>
              <a:latin typeface="Century Gothic" panose="020B0502020202020204" pitchFamily="34" charset="0"/>
            </a:rPr>
            <a:t>ICT Tools</a:t>
          </a:r>
          <a:r>
            <a:rPr lang="el-GR" b="0" i="1" u="none" dirty="0">
              <a:solidFill>
                <a:schemeClr val="tx2"/>
              </a:solidFill>
              <a:latin typeface="Century Gothic" panose="020B0502020202020204" pitchFamily="34" charset="0"/>
            </a:rPr>
            <a:t>,</a:t>
          </a:r>
          <a:r>
            <a:rPr lang="en-US" b="0" i="1" u="none" dirty="0">
              <a:solidFill>
                <a:schemeClr val="tx2"/>
              </a:solidFill>
              <a:latin typeface="Century Gothic" panose="020B0502020202020204" pitchFamily="34" charset="0"/>
            </a:rPr>
            <a:t>Emerging Technologies and materials development</a:t>
          </a:r>
          <a:endParaRPr lang="en-GB" b="1" i="1" dirty="0">
            <a:solidFill>
              <a:schemeClr val="tx2"/>
            </a:solidFill>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solidFill>
                <a:schemeClr val="tx2"/>
              </a:solidFill>
              <a:latin typeface="Century Gothic" panose="020B0502020202020204" pitchFamily="34" charset="0"/>
            </a:rPr>
            <a:t>In-Class e-Activities (In-situ &amp; Online) (Learning Strategies)</a:t>
          </a:r>
          <a:endParaRPr lang="en-GB" b="1" i="1" dirty="0">
            <a:solidFill>
              <a:schemeClr val="tx2"/>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solidFill>
                <a:schemeClr val="tx2"/>
              </a:solidFill>
              <a:latin typeface="Century Gothic" panose="020B0502020202020204" pitchFamily="34" charset="0"/>
            </a:rPr>
            <a:t>Implementation Plan (Rules/</a:t>
          </a:r>
          <a:r>
            <a:rPr lang="el-GR" b="0" i="1"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Division of Labor)</a:t>
          </a:r>
          <a:endParaRPr lang="en-GB" b="1" i="1" dirty="0">
            <a:solidFill>
              <a:schemeClr val="tx2"/>
            </a:solidFill>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solidFill>
                <a:schemeClr val="tx2"/>
              </a:solidFill>
              <a:latin typeface="Century Gothic" panose="020B0502020202020204" pitchFamily="34" charset="0"/>
            </a:rPr>
            <a:t>Scenario Documentation &amp; Reflection (Institutional Context)</a:t>
          </a:r>
          <a:endParaRPr lang="en-GB" b="1" i="1" dirty="0">
            <a:solidFill>
              <a:schemeClr val="tx2"/>
            </a:solidFill>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t>A</a:t>
          </a:r>
          <a:endParaRPr lang="en-GB" sz="1050" b="1" dirty="0"/>
        </a:p>
      </dgm:t>
    </dgm:pt>
    <dgm:pt modelId="{8EF6420E-40E5-4284-9ECA-327A8C570D9F}" type="parTrans" cxnId="{ED3398A6-A197-4341-B80D-C853EA7565C1}">
      <dgm:prSet/>
      <dgm:spPr/>
      <dgm:t>
        <a:bodyPr/>
        <a:lstStyle/>
        <a:p>
          <a:endParaRPr lang="en-GB"/>
        </a:p>
      </dgm:t>
    </dgm:pt>
    <dgm:pt modelId="{6A1DBFCD-A3B3-4413-9EF6-E2D6E9D05739}" type="sibTrans" cxnId="{ED3398A6-A197-4341-B80D-C853EA7565C1}">
      <dgm:prSet/>
      <dgm:spPr/>
      <dgm:t>
        <a:bodyPr/>
        <a:lstStyle/>
        <a:p>
          <a:endParaRPr lang="en-GB"/>
        </a:p>
      </dgm:t>
    </dgm:pt>
    <dgm:pt modelId="{3B2326D4-4AF3-4157-93E7-CFA7467436CD}">
      <dgm:prSet phldrT="[Text]"/>
      <dgm:spPr/>
      <dgm:t>
        <a:bodyPr/>
        <a:lstStyle/>
        <a:p>
          <a:pPr>
            <a:buNone/>
          </a:pPr>
          <a:r>
            <a:rPr lang="en-US" b="1" i="0" u="none" dirty="0">
              <a:solidFill>
                <a:schemeClr val="tx2"/>
              </a:solidFill>
            </a:rPr>
            <a:t>Teaching analysis of the subject matter</a:t>
          </a:r>
          <a:endParaRPr lang="en-GB" b="1" dirty="0">
            <a:solidFill>
              <a:schemeClr val="tx2"/>
            </a:solidFill>
          </a:endParaRPr>
        </a:p>
      </dgm:t>
    </dgm:pt>
    <dgm:pt modelId="{0C14A1E4-AF51-42B6-8F0B-5080E1A58370}" type="parTrans" cxnId="{D1C452D9-AFCD-4EB3-AB9E-12BDB9B6B1AA}">
      <dgm:prSet/>
      <dgm:spPr/>
      <dgm:t>
        <a:bodyPr/>
        <a:lstStyle/>
        <a:p>
          <a:endParaRPr lang="en-GB"/>
        </a:p>
      </dgm:t>
    </dgm:pt>
    <dgm:pt modelId="{0691AEB7-7A86-44B1-9F23-EFE974DB7210}" type="sibTrans" cxnId="{D1C452D9-AFCD-4EB3-AB9E-12BDB9B6B1AA}">
      <dgm:prSet/>
      <dgm:spPr/>
      <dgm:t>
        <a:bodyPr/>
        <a:lstStyle/>
        <a:p>
          <a:endParaRPr lang="en-GB"/>
        </a:p>
      </dgm:t>
    </dgm:pt>
    <dgm:pt modelId="{4F225D9B-FD50-4C5E-AB52-38B68B1B55F3}">
      <dgm:prSet phldrT="[Text]" phldr="0" custT="1"/>
      <dgm:spPr/>
      <dgm:t>
        <a:bodyPr anchor="b"/>
        <a:lstStyle/>
        <a:p>
          <a:pPr>
            <a:lnSpc>
              <a:spcPct val="150000"/>
            </a:lnSpc>
          </a:pPr>
          <a:r>
            <a:rPr lang="en-US" sz="1050" b="1" dirty="0"/>
            <a:t>B</a:t>
          </a:r>
          <a:endParaRPr lang="en-GB" sz="1050" b="1" dirty="0"/>
        </a:p>
      </dgm:t>
    </dgm:pt>
    <dgm:pt modelId="{EB990DAE-59E4-49B1-AB93-9355946FED5E}" type="parTrans" cxnId="{D4941825-1525-4CF5-A7A3-6D6558283BBA}">
      <dgm:prSet/>
      <dgm:spPr/>
      <dgm:t>
        <a:bodyPr/>
        <a:lstStyle/>
        <a:p>
          <a:endParaRPr lang="en-GB"/>
        </a:p>
      </dgm:t>
    </dgm:pt>
    <dgm:pt modelId="{32F8CFD3-6DF1-4E7A-B4CA-5817481AF25D}" type="sibTrans" cxnId="{D4941825-1525-4CF5-A7A3-6D6558283BBA}">
      <dgm:prSet/>
      <dgm:spPr/>
      <dgm:t>
        <a:bodyPr/>
        <a:lstStyle/>
        <a:p>
          <a:endParaRPr lang="en-GB"/>
        </a:p>
      </dgm:t>
    </dgm:pt>
    <dgm:pt modelId="{9E749F47-7822-46C7-9044-7CD86097A01E}">
      <dgm:prSet phldrT="[Text]"/>
      <dgm:spPr/>
      <dgm:t>
        <a:bodyPr/>
        <a:lstStyle/>
        <a:p>
          <a:pPr>
            <a:buNone/>
          </a:pPr>
          <a:r>
            <a:rPr lang="en-US" b="1" i="0" u="none" dirty="0">
              <a:solidFill>
                <a:schemeClr val="tx2"/>
              </a:solidFill>
            </a:rPr>
            <a:t>Cognitive analysis</a:t>
          </a:r>
          <a:endParaRPr lang="en-GB" b="0" dirty="0">
            <a:solidFill>
              <a:schemeClr val="tx2"/>
            </a:solidFill>
          </a:endParaRPr>
        </a:p>
      </dgm:t>
    </dgm:pt>
    <dgm:pt modelId="{DE998266-CD79-4B4A-85F5-9B6CB1903303}" type="parTrans" cxnId="{CDD1ADA6-0B54-449B-957D-26297CC4867A}">
      <dgm:prSet/>
      <dgm:spPr/>
      <dgm:t>
        <a:bodyPr/>
        <a:lstStyle/>
        <a:p>
          <a:endParaRPr lang="en-GB"/>
        </a:p>
      </dgm:t>
    </dgm:pt>
    <dgm:pt modelId="{EA0CC669-BED2-45D2-97B6-CDC4D4DF658F}" type="sibTrans" cxnId="{CDD1ADA6-0B54-449B-957D-26297CC4867A}">
      <dgm:prSet/>
      <dgm:spPr/>
      <dgm:t>
        <a:bodyPr/>
        <a:lstStyle/>
        <a:p>
          <a:endParaRPr lang="en-GB"/>
        </a:p>
      </dgm:t>
    </dgm:pt>
    <dgm:pt modelId="{348AC383-9FD6-4D4C-8474-6C2BF30F6B26}">
      <dgm:prSet phldrT="[Text]" phldr="0" custT="1"/>
      <dgm:spPr/>
      <dgm:t>
        <a:bodyPr anchor="b"/>
        <a:lstStyle/>
        <a:p>
          <a:pPr>
            <a:lnSpc>
              <a:spcPct val="150000"/>
            </a:lnSpc>
          </a:pPr>
          <a:r>
            <a:rPr lang="en-US" sz="1050" b="1" dirty="0"/>
            <a:t>C</a:t>
          </a:r>
          <a:endParaRPr lang="en-GB" sz="1050" b="1" dirty="0"/>
        </a:p>
      </dgm:t>
    </dgm:pt>
    <dgm:pt modelId="{5B09E7BF-715E-4F2D-A4A5-06D73A90D300}" type="parTrans" cxnId="{8E39F8B8-1685-4E01-B5C7-423A7DC44875}">
      <dgm:prSet/>
      <dgm:spPr/>
      <dgm:t>
        <a:bodyPr/>
        <a:lstStyle/>
        <a:p>
          <a:endParaRPr lang="en-GB"/>
        </a:p>
      </dgm:t>
    </dgm:pt>
    <dgm:pt modelId="{3EF6E340-00C8-4A83-AD28-B848653FB64A}" type="sibTrans" cxnId="{8E39F8B8-1685-4E01-B5C7-423A7DC44875}">
      <dgm:prSet/>
      <dgm:spPr/>
      <dgm:t>
        <a:bodyPr/>
        <a:lstStyle/>
        <a:p>
          <a:endParaRPr lang="en-GB"/>
        </a:p>
      </dgm:t>
    </dgm:pt>
    <dgm:pt modelId="{C4976AF4-75AF-406B-B83E-29EED6A7F830}">
      <dgm:prSet phldrT="[Text]"/>
      <dgm:spPr/>
      <dgm:t>
        <a:bodyPr/>
        <a:lstStyle/>
        <a:p>
          <a:pPr>
            <a:buNone/>
          </a:pPr>
          <a:r>
            <a:rPr lang="en-US" b="1" i="0" u="none" dirty="0">
              <a:solidFill>
                <a:schemeClr val="tx1"/>
              </a:solidFill>
            </a:rPr>
            <a:t>Purpose and objectives</a:t>
          </a:r>
          <a:endParaRPr lang="en-GB" b="1" dirty="0">
            <a:solidFill>
              <a:schemeClr val="tx1"/>
            </a:solidFill>
          </a:endParaRPr>
        </a:p>
      </dgm:t>
    </dgm:pt>
    <dgm:pt modelId="{571F20D6-01C6-40C7-B969-74D2A5301263}" type="parTrans" cxnId="{A098754E-88C3-4EDC-A8F7-8707B710F144}">
      <dgm:prSet/>
      <dgm:spPr/>
      <dgm:t>
        <a:bodyPr/>
        <a:lstStyle/>
        <a:p>
          <a:endParaRPr lang="en-GB"/>
        </a:p>
      </dgm:t>
    </dgm:pt>
    <dgm:pt modelId="{761137D1-4E5F-4554-9793-6DE46AC9F6E9}" type="sibTrans" cxnId="{A098754E-88C3-4EDC-A8F7-8707B710F144}">
      <dgm:prSet/>
      <dgm:spPr/>
      <dgm:t>
        <a:bodyPr/>
        <a:lstStyle/>
        <a:p>
          <a:endParaRPr lang="en-GB"/>
        </a:p>
      </dgm:t>
    </dgm:pt>
    <dgm:pt modelId="{BD6CBC19-8E02-4232-A862-F5F80C2F7A91}">
      <dgm:prSet phldrT="[Text]" phldr="0" custT="1"/>
      <dgm:spPr/>
      <dgm:t>
        <a:bodyPr anchor="b"/>
        <a:lstStyle/>
        <a:p>
          <a:pPr>
            <a:lnSpc>
              <a:spcPct val="150000"/>
            </a:lnSpc>
          </a:pPr>
          <a:r>
            <a:rPr lang="en-US" sz="1050" b="1" dirty="0"/>
            <a:t>D</a:t>
          </a:r>
          <a:endParaRPr lang="en-GB" sz="1050" b="1" dirty="0"/>
        </a:p>
      </dgm:t>
    </dgm:pt>
    <dgm:pt modelId="{45282EB2-4173-44A1-8889-137B3930FC6A}" type="parTrans" cxnId="{12EFFCF7-ECAD-4F92-9782-4FCC51B47CD6}">
      <dgm:prSet/>
      <dgm:spPr/>
      <dgm:t>
        <a:bodyPr/>
        <a:lstStyle/>
        <a:p>
          <a:endParaRPr lang="en-GB"/>
        </a:p>
      </dgm:t>
    </dgm:pt>
    <dgm:pt modelId="{05BCA493-79A7-41EE-A1D3-9335CAAE5CE9}" type="sibTrans" cxnId="{12EFFCF7-ECAD-4F92-9782-4FCC51B47CD6}">
      <dgm:prSet/>
      <dgm:spPr/>
      <dgm:t>
        <a:bodyPr/>
        <a:lstStyle/>
        <a:p>
          <a:endParaRPr lang="en-GB"/>
        </a:p>
      </dgm:t>
    </dgm:pt>
    <dgm:pt modelId="{64AAA1EA-E4AE-4870-B828-EBDCD922E727}">
      <dgm:prSet phldrT="[Text]"/>
      <dgm:spPr/>
      <dgm:t>
        <a:bodyPr/>
        <a:lstStyle/>
        <a:p>
          <a:pPr>
            <a:buNone/>
          </a:pPr>
          <a:r>
            <a:rPr lang="en-US" b="1" i="0" u="none" dirty="0">
              <a:solidFill>
                <a:schemeClr val="tx2"/>
              </a:solidFill>
            </a:rPr>
            <a:t>Development - selection of materials and Tools</a:t>
          </a:r>
          <a:endParaRPr lang="en-GB" b="1" dirty="0">
            <a:solidFill>
              <a:schemeClr val="tx2"/>
            </a:solidFill>
          </a:endParaRPr>
        </a:p>
      </dgm:t>
    </dgm:pt>
    <dgm:pt modelId="{0661C50E-B7D2-4CB1-AAA3-4BE4F0798AD4}" type="parTrans" cxnId="{F6D505A9-AAEB-40D6-AB8F-26F916198DA2}">
      <dgm:prSet/>
      <dgm:spPr/>
      <dgm:t>
        <a:bodyPr/>
        <a:lstStyle/>
        <a:p>
          <a:endParaRPr lang="en-GB"/>
        </a:p>
      </dgm:t>
    </dgm:pt>
    <dgm:pt modelId="{7E7C3ACA-628D-4591-8436-6D278CF65C88}" type="sibTrans" cxnId="{F6D505A9-AAEB-40D6-AB8F-26F916198DA2}">
      <dgm:prSet/>
      <dgm:spPr/>
      <dgm:t>
        <a:bodyPr/>
        <a:lstStyle/>
        <a:p>
          <a:endParaRPr lang="en-GB"/>
        </a:p>
      </dgm:t>
    </dgm:pt>
    <dgm:pt modelId="{C45DBA93-30D8-4957-A07E-F0163B5AD2DB}">
      <dgm:prSet phldrT="[Text]" phldr="0" custT="1"/>
      <dgm:spPr/>
      <dgm:t>
        <a:bodyPr anchor="b"/>
        <a:lstStyle/>
        <a:p>
          <a:pPr>
            <a:lnSpc>
              <a:spcPct val="150000"/>
            </a:lnSpc>
          </a:pPr>
          <a:r>
            <a:rPr lang="en-US" sz="1050" b="1" dirty="0"/>
            <a:t>E</a:t>
          </a:r>
          <a:endParaRPr lang="en-GB" sz="1050" b="1" dirty="0"/>
        </a:p>
      </dgm:t>
    </dgm:pt>
    <dgm:pt modelId="{167E53A2-92B0-417C-845B-E03C1A9EF8D2}" type="parTrans" cxnId="{5882C786-9279-4A8F-9888-7B383DD220EE}">
      <dgm:prSet/>
      <dgm:spPr/>
      <dgm:t>
        <a:bodyPr/>
        <a:lstStyle/>
        <a:p>
          <a:endParaRPr lang="en-GB"/>
        </a:p>
      </dgm:t>
    </dgm:pt>
    <dgm:pt modelId="{84053A9E-042E-4958-BC87-F30B4B7188A9}" type="sibTrans" cxnId="{5882C786-9279-4A8F-9888-7B383DD220EE}">
      <dgm:prSet/>
      <dgm:spPr/>
      <dgm:t>
        <a:bodyPr/>
        <a:lstStyle/>
        <a:p>
          <a:endParaRPr lang="en-GB"/>
        </a:p>
      </dgm:t>
    </dgm:pt>
    <dgm:pt modelId="{9142931B-02D6-433F-8765-033B205E215B}">
      <dgm:prSet phldrT="[Text]"/>
      <dgm:spPr/>
      <dgm:t>
        <a:bodyPr/>
        <a:lstStyle/>
        <a:p>
          <a:pPr>
            <a:buNone/>
          </a:pPr>
          <a:r>
            <a:rPr lang="en-US" b="1" i="0" u="none" dirty="0">
              <a:solidFill>
                <a:schemeClr val="tx2"/>
              </a:solidFill>
            </a:rPr>
            <a:t>Development of learning activities</a:t>
          </a:r>
          <a:endParaRPr lang="en-GB" b="1" dirty="0">
            <a:solidFill>
              <a:schemeClr val="tx2"/>
            </a:solidFill>
          </a:endParaRPr>
        </a:p>
      </dgm:t>
    </dgm:pt>
    <dgm:pt modelId="{7A74FFD3-DFA3-42B8-A3AF-7E5BB9B455A0}" type="parTrans" cxnId="{038A649F-7CFE-4B84-8243-D20E221D61AC}">
      <dgm:prSet/>
      <dgm:spPr/>
      <dgm:t>
        <a:bodyPr/>
        <a:lstStyle/>
        <a:p>
          <a:endParaRPr lang="en-GB"/>
        </a:p>
      </dgm:t>
    </dgm:pt>
    <dgm:pt modelId="{E2BF4F29-B937-440D-B64D-503D912FEBC0}" type="sibTrans" cxnId="{038A649F-7CFE-4B84-8243-D20E221D61AC}">
      <dgm:prSet/>
      <dgm:spPr/>
      <dgm:t>
        <a:bodyPr/>
        <a:lstStyle/>
        <a:p>
          <a:endParaRPr lang="en-GB"/>
        </a:p>
      </dgm:t>
    </dgm:pt>
    <dgm:pt modelId="{7526BCD3-D522-4E8D-9301-51FDFB4F220C}">
      <dgm:prSet phldrT="[Text]" phldr="0" custT="1"/>
      <dgm:spPr/>
      <dgm:t>
        <a:bodyPr anchor="b"/>
        <a:lstStyle/>
        <a:p>
          <a:pPr>
            <a:lnSpc>
              <a:spcPct val="150000"/>
            </a:lnSpc>
          </a:pPr>
          <a:r>
            <a:rPr lang="en-US" sz="1050" b="1" dirty="0"/>
            <a:t>F</a:t>
          </a:r>
          <a:endParaRPr lang="en-GB" sz="1050" b="1" dirty="0"/>
        </a:p>
      </dgm:t>
    </dgm:pt>
    <dgm:pt modelId="{49248AC6-6C53-4A21-A5C8-78163497C5D0}" type="parTrans" cxnId="{70BD8A90-9950-450F-97E3-22C96FE8313F}">
      <dgm:prSet/>
      <dgm:spPr/>
      <dgm:t>
        <a:bodyPr/>
        <a:lstStyle/>
        <a:p>
          <a:endParaRPr lang="en-GB"/>
        </a:p>
      </dgm:t>
    </dgm:pt>
    <dgm:pt modelId="{8A12CAAF-C5E8-4F20-8A56-7E829EBB1995}" type="sibTrans" cxnId="{70BD8A90-9950-450F-97E3-22C96FE8313F}">
      <dgm:prSet/>
      <dgm:spPr/>
      <dgm:t>
        <a:bodyPr/>
        <a:lstStyle/>
        <a:p>
          <a:endParaRPr lang="en-GB"/>
        </a:p>
      </dgm:t>
    </dgm:pt>
    <dgm:pt modelId="{85449C44-C992-44DE-ADE7-23AF3019C5F8}">
      <dgm:prSet phldrT="[Text]"/>
      <dgm:spPr/>
      <dgm:t>
        <a:bodyPr/>
        <a:lstStyle/>
        <a:p>
          <a:pPr>
            <a:buNone/>
          </a:pPr>
          <a:r>
            <a:rPr lang="en-US" b="1" i="0" u="none" dirty="0">
              <a:solidFill>
                <a:schemeClr val="tx2"/>
              </a:solidFill>
            </a:rPr>
            <a:t>Application in the classroom (implementation and evaluation</a:t>
          </a:r>
          <a:r>
            <a:rPr lang="el-GR" b="1" i="0" u="none" dirty="0">
              <a:solidFill>
                <a:schemeClr val="tx2"/>
              </a:solidFill>
            </a:rPr>
            <a:t>)</a:t>
          </a:r>
          <a:endParaRPr lang="en-GB" b="1" dirty="0">
            <a:solidFill>
              <a:schemeClr val="tx2"/>
            </a:solidFill>
          </a:endParaRPr>
        </a:p>
      </dgm:t>
    </dgm:pt>
    <dgm:pt modelId="{A0414A8D-471A-468B-BE59-0BE49D9EB67A}" type="parTrans" cxnId="{9ACDF02C-0709-4C5D-ACB6-E85099C7939A}">
      <dgm:prSet/>
      <dgm:spPr/>
      <dgm:t>
        <a:bodyPr/>
        <a:lstStyle/>
        <a:p>
          <a:endParaRPr lang="en-GB"/>
        </a:p>
      </dgm:t>
    </dgm:pt>
    <dgm:pt modelId="{D55B7716-7294-4E89-B60C-8A92C4C56D54}" type="sibTrans" cxnId="{9ACDF02C-0709-4C5D-ACB6-E85099C7939A}">
      <dgm:prSet/>
      <dgm:spPr/>
      <dgm:t>
        <a:bodyPr/>
        <a:lstStyle/>
        <a:p>
          <a:endParaRPr lang="en-GB"/>
        </a:p>
      </dgm:t>
    </dgm:pt>
    <dgm:pt modelId="{34F9DD8D-19D7-4C63-8D4A-F552704E42B5}">
      <dgm:prSet phldrT="[Text]" phldr="0" custT="1"/>
      <dgm:spPr/>
      <dgm:t>
        <a:bodyPr anchor="b"/>
        <a:lstStyle/>
        <a:p>
          <a:pPr>
            <a:lnSpc>
              <a:spcPct val="150000"/>
            </a:lnSpc>
          </a:pPr>
          <a:r>
            <a:rPr lang="en-US" sz="1050" b="1" dirty="0"/>
            <a:t>G</a:t>
          </a:r>
          <a:endParaRPr lang="en-GB" sz="1050" b="1" dirty="0"/>
        </a:p>
      </dgm:t>
    </dgm:pt>
    <dgm:pt modelId="{DD448250-EC03-4D23-9B03-C507CE45D50A}" type="parTrans" cxnId="{9B9D1DFC-FC80-451F-B82D-194BDBA51612}">
      <dgm:prSet/>
      <dgm:spPr/>
      <dgm:t>
        <a:bodyPr/>
        <a:lstStyle/>
        <a:p>
          <a:endParaRPr lang="en-GB"/>
        </a:p>
      </dgm:t>
    </dgm:pt>
    <dgm:pt modelId="{C6203E86-A8CE-4875-AABF-FED8D9A11834}" type="sibTrans" cxnId="{9B9D1DFC-FC80-451F-B82D-194BDBA51612}">
      <dgm:prSet/>
      <dgm:spPr/>
      <dgm:t>
        <a:bodyPr/>
        <a:lstStyle/>
        <a:p>
          <a:endParaRPr lang="en-GB"/>
        </a:p>
      </dgm:t>
    </dgm:pt>
    <dgm:pt modelId="{74927A90-B26B-4C52-8AFD-36FD3F3775A8}">
      <dgm:prSet phldrT="[Text]"/>
      <dgm:spPr/>
      <dgm:t>
        <a:bodyPr/>
        <a:lstStyle/>
        <a:p>
          <a:pPr>
            <a:buNone/>
          </a:pPr>
          <a:r>
            <a:rPr lang="en-US" b="1" i="0" u="none" dirty="0">
              <a:solidFill>
                <a:schemeClr val="tx2"/>
              </a:solidFill>
            </a:rPr>
            <a:t>Assessment</a:t>
          </a:r>
          <a:r>
            <a:rPr lang="el-GR" b="1" i="0" u="none" dirty="0">
              <a:solidFill>
                <a:schemeClr val="tx2"/>
              </a:solidFill>
            </a:rPr>
            <a:t>/</a:t>
          </a:r>
          <a:r>
            <a:rPr lang="en-US" b="1" i="0" u="none" dirty="0">
              <a:solidFill>
                <a:schemeClr val="tx2"/>
              </a:solidFill>
            </a:rPr>
            <a:t>review (student and scenario) and possible extensions of the scenario</a:t>
          </a:r>
          <a:r>
            <a:rPr lang="el-GR" b="1" i="0" u="none" dirty="0">
              <a:solidFill>
                <a:schemeClr val="tx2"/>
              </a:solidFill>
            </a:rPr>
            <a:t> </a:t>
          </a:r>
          <a:r>
            <a:rPr lang="en-US" b="0" i="1" u="none" dirty="0">
              <a:solidFill>
                <a:schemeClr val="tx2"/>
              </a:solidFill>
            </a:rPr>
            <a:t>Assessment &amp; Feedback </a:t>
          </a:r>
          <a:endParaRPr lang="en-GB" b="1" i="1" dirty="0">
            <a:solidFill>
              <a:schemeClr val="tx2"/>
            </a:solidFill>
          </a:endParaRPr>
        </a:p>
      </dgm:t>
    </dgm:pt>
    <dgm:pt modelId="{98D0DC66-DCF8-4E80-95FE-F0DE79C015C9}" type="parTrans" cxnId="{F07968EC-6A18-4EB9-A213-5195F226CF1D}">
      <dgm:prSet/>
      <dgm:spPr/>
      <dgm:t>
        <a:bodyPr/>
        <a:lstStyle/>
        <a:p>
          <a:endParaRPr lang="en-GB"/>
        </a:p>
      </dgm:t>
    </dgm:pt>
    <dgm:pt modelId="{0A28224F-6526-4A99-AA60-E202EBED13A7}" type="sibTrans" cxnId="{F07968EC-6A18-4EB9-A213-5195F226CF1D}">
      <dgm:prSet/>
      <dgm:spPr/>
      <dgm:t>
        <a:bodyPr/>
        <a:lstStyle/>
        <a:p>
          <a:endParaRPr lang="en-GB"/>
        </a:p>
      </dgm:t>
    </dgm:pt>
    <dgm:pt modelId="{4E952D63-44C2-411D-B621-7FC7D958D1BA}">
      <dgm:prSet phldrT="[Text]" phldr="0" custT="1"/>
      <dgm:spPr/>
      <dgm:t>
        <a:bodyPr anchor="b"/>
        <a:lstStyle/>
        <a:p>
          <a:pPr>
            <a:lnSpc>
              <a:spcPct val="150000"/>
            </a:lnSpc>
          </a:pPr>
          <a:r>
            <a:rPr lang="en-US" sz="1050" b="1" dirty="0"/>
            <a:t>H</a:t>
          </a:r>
          <a:endParaRPr lang="en-GB" sz="1050" b="1" dirty="0"/>
        </a:p>
      </dgm:t>
    </dgm:pt>
    <dgm:pt modelId="{E498F500-ECB9-45C1-8FDA-D33510A613A5}" type="parTrans" cxnId="{D8E8C2C1-8BF0-4DA3-AAA5-066C2886C26D}">
      <dgm:prSet/>
      <dgm:spPr/>
      <dgm:t>
        <a:bodyPr/>
        <a:lstStyle/>
        <a:p>
          <a:endParaRPr lang="en-GB"/>
        </a:p>
      </dgm:t>
    </dgm:pt>
    <dgm:pt modelId="{4A360137-C7DE-4176-8713-1D66BE687B57}" type="sibTrans" cxnId="{D8E8C2C1-8BF0-4DA3-AAA5-066C2886C26D}">
      <dgm:prSet/>
      <dgm:spPr/>
      <dgm:t>
        <a:bodyPr/>
        <a:lstStyle/>
        <a:p>
          <a:endParaRPr lang="en-GB"/>
        </a:p>
      </dgm:t>
    </dgm:pt>
    <dgm:pt modelId="{03E6BC38-F65D-460B-B650-5F1493BF8E0D}">
      <dgm:prSet phldrT="[Text]"/>
      <dgm:spPr/>
      <dgm:t>
        <a:bodyPr/>
        <a:lstStyle/>
        <a:p>
          <a:pPr>
            <a:buNone/>
          </a:pPr>
          <a:r>
            <a:rPr lang="en-US" b="1" i="0" u="none" dirty="0">
              <a:solidFill>
                <a:schemeClr val="tx2"/>
              </a:solidFill>
            </a:rPr>
            <a:t>Documentation</a:t>
          </a:r>
          <a:endParaRPr lang="en-GB" b="1" dirty="0">
            <a:solidFill>
              <a:schemeClr val="tx2"/>
            </a:solidFill>
          </a:endParaRPr>
        </a:p>
      </dgm:t>
    </dgm:pt>
    <dgm:pt modelId="{9895920E-98FE-4E00-B38C-D357084C07DC}" type="parTrans" cxnId="{EA1AE662-BABE-4E83-8FF6-29B6D7A02A7D}">
      <dgm:prSet/>
      <dgm:spPr/>
      <dgm:t>
        <a:bodyPr/>
        <a:lstStyle/>
        <a:p>
          <a:endParaRPr lang="en-GB"/>
        </a:p>
      </dgm:t>
    </dgm:pt>
    <dgm:pt modelId="{37C361F1-47FD-4B80-A4B0-D1270DD07529}" type="sibTrans" cxnId="{EA1AE662-BABE-4E83-8FF6-29B6D7A02A7D}">
      <dgm:prSet/>
      <dgm:spPr/>
      <dgm:t>
        <a:bodyPr/>
        <a:lstStyle/>
        <a:p>
          <a:endParaRPr lang="en-GB"/>
        </a:p>
      </dgm:t>
    </dgm:pt>
    <dgm:pt modelId="{63F36046-EF50-47F6-897A-DD6EC88E77F0}">
      <dgm:prSet phldrT="[Text]"/>
      <dgm:spPr/>
      <dgm:t>
        <a:bodyPr/>
        <a:lstStyle/>
        <a:p>
          <a:pPr>
            <a:buNone/>
          </a:pPr>
          <a:r>
            <a:rPr lang="en-US" b="0" i="1" u="none" dirty="0">
              <a:solidFill>
                <a:schemeClr val="tx2"/>
              </a:solidFill>
            </a:rPr>
            <a:t>Scenario Subject, Theme, &amp; Audience (Content Knowledge)</a:t>
          </a:r>
          <a:endParaRPr lang="en-GB" i="1" dirty="0">
            <a:solidFill>
              <a:schemeClr val="tx2"/>
            </a:solidFill>
          </a:endParaRPr>
        </a:p>
      </dgm:t>
    </dgm:pt>
    <dgm:pt modelId="{183DAB0A-88B7-4261-A2E0-01BE1D4FEC74}" type="parTrans" cxnId="{F0C8AA78-F009-4527-9ED1-1B4B7094CC4A}">
      <dgm:prSet/>
      <dgm:spPr/>
      <dgm:t>
        <a:bodyPr/>
        <a:lstStyle/>
        <a:p>
          <a:endParaRPr lang="en-GB"/>
        </a:p>
      </dgm:t>
    </dgm:pt>
    <dgm:pt modelId="{6DD0EA95-4F00-4164-AF19-33416F8C33A1}" type="sibTrans" cxnId="{F0C8AA78-F009-4527-9ED1-1B4B7094CC4A}">
      <dgm:prSet/>
      <dgm:spPr/>
      <dgm:t>
        <a:bodyPr/>
        <a:lstStyle/>
        <a:p>
          <a:endParaRPr lang="en-GB"/>
        </a:p>
      </dgm:t>
    </dgm:pt>
    <dgm:pt modelId="{A281E554-912A-45FD-B6BD-A27D998325A6}">
      <dgm:prSet phldrT="[Text]"/>
      <dgm:spPr/>
      <dgm:t>
        <a:bodyPr/>
        <a:lstStyle/>
        <a:p>
          <a:pPr>
            <a:buNone/>
          </a:pPr>
          <a:r>
            <a:rPr lang="en-US" b="0" i="0" u="none" dirty="0">
              <a:solidFill>
                <a:schemeClr val="tx1"/>
              </a:solidFill>
            </a:rPr>
            <a:t>Learning Outcomes &amp; Goals (Outcome/ Object)</a:t>
          </a:r>
          <a:endParaRPr lang="en-GB" i="1" dirty="0">
            <a:solidFill>
              <a:schemeClr val="tx1"/>
            </a:solidFill>
          </a:endParaRPr>
        </a:p>
      </dgm:t>
    </dgm:pt>
    <dgm:pt modelId="{E7166AB6-A1AF-46EB-88BC-68352B14D537}" type="parTrans" cxnId="{5DEF16A8-A191-4283-878D-93D188341058}">
      <dgm:prSet/>
      <dgm:spPr/>
      <dgm:t>
        <a:bodyPr/>
        <a:lstStyle/>
        <a:p>
          <a:endParaRPr lang="en-GB"/>
        </a:p>
      </dgm:t>
    </dgm:pt>
    <dgm:pt modelId="{4BFC1674-61E0-4A71-81DB-30CC6D145BE1}" type="sibTrans" cxnId="{5DEF16A8-A191-4283-878D-93D188341058}">
      <dgm:prSet/>
      <dgm:spPr/>
      <dgm:t>
        <a:bodyPr/>
        <a:lstStyle/>
        <a:p>
          <a:endParaRPr lang="en-GB"/>
        </a:p>
      </dgm:t>
    </dgm:pt>
    <dgm:pt modelId="{08B9275A-9CCB-4DA6-B108-F0A7348E6D20}">
      <dgm:prSet phldrT="[Text]"/>
      <dgm:spPr/>
      <dgm:t>
        <a:bodyPr/>
        <a:lstStyle/>
        <a:p>
          <a:pPr>
            <a:buNone/>
          </a:pPr>
          <a:r>
            <a:rPr lang="en-US" b="0" i="1" u="none" dirty="0">
              <a:solidFill>
                <a:schemeClr val="tx2"/>
              </a:solidFill>
            </a:rPr>
            <a:t>Learners' representations of the subject matter and possible difficulties in their thinking</a:t>
          </a:r>
          <a:endParaRPr lang="en-GB" b="0" i="1" dirty="0">
            <a:solidFill>
              <a:schemeClr val="tx2"/>
            </a:solidFill>
          </a:endParaRPr>
        </a:p>
      </dgm:t>
    </dgm:pt>
    <dgm:pt modelId="{C54AF736-86AA-4671-89CD-5E8CBACB45E8}" type="parTrans" cxnId="{93F0C169-1A64-4568-AFE0-242C6D4D6C12}">
      <dgm:prSet/>
      <dgm:spPr/>
      <dgm:t>
        <a:bodyPr/>
        <a:lstStyle/>
        <a:p>
          <a:endParaRPr lang="en-GB"/>
        </a:p>
      </dgm:t>
    </dgm:pt>
    <dgm:pt modelId="{86D1A721-3E86-486B-94C8-FF31F08347F3}" type="sibTrans" cxnId="{93F0C169-1A64-4568-AFE0-242C6D4D6C12}">
      <dgm:prSet/>
      <dgm:spPr/>
      <dgm:t>
        <a:bodyPr/>
        <a:lstStyle/>
        <a:p>
          <a:endParaRPr lang="en-GB"/>
        </a:p>
      </dgm:t>
    </dgm:pt>
    <dgm:pt modelId="{02B17363-FFFD-4AEF-A458-43526504F24B}">
      <dgm:prSet phldrT="[Text]"/>
      <dgm:spPr/>
      <dgm:t>
        <a:bodyPr/>
        <a:lstStyle/>
        <a:p>
          <a:pPr>
            <a:buNone/>
          </a:pPr>
          <a:r>
            <a:rPr lang="en-US" b="0" i="1" u="none" dirty="0">
              <a:solidFill>
                <a:schemeClr val="tx2"/>
              </a:solidFill>
            </a:rPr>
            <a:t>ICT Tools</a:t>
          </a:r>
          <a:r>
            <a:rPr lang="el-GR" b="0" i="1" u="none" dirty="0">
              <a:solidFill>
                <a:schemeClr val="tx2"/>
              </a:solidFill>
            </a:rPr>
            <a:t>,</a:t>
          </a:r>
          <a:r>
            <a:rPr lang="en-US" b="0" i="1" u="none" dirty="0">
              <a:solidFill>
                <a:schemeClr val="tx2"/>
              </a:solidFill>
            </a:rPr>
            <a:t>Emerging Technologies and materials development</a:t>
          </a:r>
          <a:endParaRPr lang="en-GB" b="1" i="1" dirty="0">
            <a:solidFill>
              <a:schemeClr val="tx2"/>
            </a:solidFill>
          </a:endParaRPr>
        </a:p>
      </dgm:t>
    </dgm:pt>
    <dgm:pt modelId="{B3308182-583C-4C21-BC1F-55C4D23082A6}" type="parTrans" cxnId="{DFF3C8B5-F7B9-40F6-862F-E52E5ED26B16}">
      <dgm:prSet/>
      <dgm:spPr/>
      <dgm:t>
        <a:bodyPr/>
        <a:lstStyle/>
        <a:p>
          <a:endParaRPr lang="en-GB"/>
        </a:p>
      </dgm:t>
    </dgm:pt>
    <dgm:pt modelId="{C029D7E3-54BD-4000-9A96-FF5BB3E453D9}" type="sibTrans" cxnId="{DFF3C8B5-F7B9-40F6-862F-E52E5ED26B16}">
      <dgm:prSet/>
      <dgm:spPr/>
      <dgm:t>
        <a:bodyPr/>
        <a:lstStyle/>
        <a:p>
          <a:endParaRPr lang="en-GB"/>
        </a:p>
      </dgm:t>
    </dgm:pt>
    <dgm:pt modelId="{3DCAF029-BD62-4731-BA2D-E17E2060627F}">
      <dgm:prSet phldrT="[Text]"/>
      <dgm:spPr/>
      <dgm:t>
        <a:bodyPr/>
        <a:lstStyle/>
        <a:p>
          <a:pPr>
            <a:buNone/>
          </a:pPr>
          <a:r>
            <a:rPr lang="en-US" b="0" i="1" u="none" dirty="0">
              <a:solidFill>
                <a:schemeClr val="tx2"/>
              </a:solidFill>
            </a:rPr>
            <a:t>In-Class e-Activities (In-situ &amp; Online) (Learning Strategies)</a:t>
          </a:r>
          <a:endParaRPr lang="en-GB" b="1" i="1" dirty="0">
            <a:solidFill>
              <a:schemeClr val="tx2"/>
            </a:solidFill>
          </a:endParaRPr>
        </a:p>
      </dgm:t>
    </dgm:pt>
    <dgm:pt modelId="{DEACD9CE-A199-480E-80F2-14FF5AC55F6A}" type="parTrans" cxnId="{C11655CB-52C6-456E-9A88-19A93CB51D4F}">
      <dgm:prSet/>
      <dgm:spPr/>
      <dgm:t>
        <a:bodyPr/>
        <a:lstStyle/>
        <a:p>
          <a:endParaRPr lang="en-GB"/>
        </a:p>
      </dgm:t>
    </dgm:pt>
    <dgm:pt modelId="{07A94421-481B-4DE5-9659-53CD4A3925DA}" type="sibTrans" cxnId="{C11655CB-52C6-456E-9A88-19A93CB51D4F}">
      <dgm:prSet/>
      <dgm:spPr/>
      <dgm:t>
        <a:bodyPr/>
        <a:lstStyle/>
        <a:p>
          <a:endParaRPr lang="en-GB"/>
        </a:p>
      </dgm:t>
    </dgm:pt>
    <dgm:pt modelId="{CE2E994A-B684-4942-A326-9FF872C54651}">
      <dgm:prSet phldrT="[Text]"/>
      <dgm:spPr/>
      <dgm:t>
        <a:bodyPr/>
        <a:lstStyle/>
        <a:p>
          <a:pPr>
            <a:buNone/>
          </a:pPr>
          <a:r>
            <a:rPr lang="en-US" b="0" i="1" u="none" dirty="0">
              <a:solidFill>
                <a:schemeClr val="tx2"/>
              </a:solidFill>
            </a:rPr>
            <a:t>Implementation Plan (Rules/</a:t>
          </a:r>
          <a:r>
            <a:rPr lang="el-GR" b="0" i="1" u="none" dirty="0">
              <a:solidFill>
                <a:schemeClr val="tx2"/>
              </a:solidFill>
            </a:rPr>
            <a:t> </a:t>
          </a:r>
          <a:r>
            <a:rPr lang="en-US" b="0" i="1" u="none" dirty="0">
              <a:solidFill>
                <a:schemeClr val="tx2"/>
              </a:solidFill>
            </a:rPr>
            <a:t>Division of Labor)</a:t>
          </a:r>
          <a:endParaRPr lang="en-GB" b="1" i="1" dirty="0">
            <a:solidFill>
              <a:schemeClr val="tx2"/>
            </a:solidFill>
          </a:endParaRPr>
        </a:p>
      </dgm:t>
    </dgm:pt>
    <dgm:pt modelId="{CBE805DE-4CBC-4AD5-A2DC-C77DDC1CC8C2}" type="parTrans" cxnId="{4375FED3-F04C-42B2-8EB0-0F2B9CB542A9}">
      <dgm:prSet/>
      <dgm:spPr/>
      <dgm:t>
        <a:bodyPr/>
        <a:lstStyle/>
        <a:p>
          <a:endParaRPr lang="en-GB"/>
        </a:p>
      </dgm:t>
    </dgm:pt>
    <dgm:pt modelId="{82412060-B8E9-461D-B554-15983212FBFD}" type="sibTrans" cxnId="{4375FED3-F04C-42B2-8EB0-0F2B9CB542A9}">
      <dgm:prSet/>
      <dgm:spPr/>
      <dgm:t>
        <a:bodyPr/>
        <a:lstStyle/>
        <a:p>
          <a:endParaRPr lang="en-GB"/>
        </a:p>
      </dgm:t>
    </dgm:pt>
    <dgm:pt modelId="{3B1DBD6B-FAD8-4A07-BB42-63CD173D8B29}">
      <dgm:prSet phldrT="[Text]"/>
      <dgm:spPr/>
      <dgm:t>
        <a:bodyPr/>
        <a:lstStyle/>
        <a:p>
          <a:pPr>
            <a:buNone/>
          </a:pPr>
          <a:r>
            <a:rPr lang="fr-FR" b="0" i="1" u="none" dirty="0">
              <a:solidFill>
                <a:schemeClr val="tx2"/>
              </a:solidFill>
            </a:rPr>
            <a:t>Scenario Documentation &amp; Reflection (Institutional Context)</a:t>
          </a:r>
          <a:endParaRPr lang="en-GB" b="1" i="1" dirty="0">
            <a:solidFill>
              <a:schemeClr val="tx2"/>
            </a:solidFill>
          </a:endParaRPr>
        </a:p>
      </dgm:t>
    </dgm:pt>
    <dgm:pt modelId="{BF07251C-39AB-448B-A7F2-F8FC2FE01270}" type="parTrans" cxnId="{3FED14C2-C8B3-44C4-B8C9-2D7A2AE9DD75}">
      <dgm:prSet/>
      <dgm:spPr/>
      <dgm:t>
        <a:bodyPr/>
        <a:lstStyle/>
        <a:p>
          <a:endParaRPr lang="en-GB"/>
        </a:p>
      </dgm:t>
    </dgm:pt>
    <dgm:pt modelId="{9A1253C2-1B6C-48FF-8F0A-F48190D356AF}" type="sibTrans" cxnId="{3FED14C2-C8B3-44C4-B8C9-2D7A2AE9DD75}">
      <dgm:prSet/>
      <dgm:spPr/>
      <dgm:t>
        <a:bodyPr/>
        <a:lstStyle/>
        <a:p>
          <a:endParaRPr lang="en-GB"/>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solidFill>
                <a:schemeClr val="tx2"/>
              </a:solidFill>
              <a:latin typeface="Century Gothic" panose="020B0502020202020204" pitchFamily="34" charset="0"/>
            </a:rPr>
            <a:t>Cognitive analysis</a:t>
          </a:r>
          <a:endParaRPr lang="en-GB" b="0" dirty="0">
            <a:solidFill>
              <a:schemeClr val="tx2"/>
            </a:solidFill>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solidFill>
                <a:schemeClr val="tx2"/>
              </a:solidFill>
              <a:latin typeface="Century Gothic" panose="020B0502020202020204" pitchFamily="34" charset="0"/>
            </a:rPr>
            <a:t>Purpose and objectives</a:t>
          </a:r>
          <a:endParaRPr lang="en-GB" b="1" dirty="0">
            <a:solidFill>
              <a:schemeClr val="tx2"/>
            </a:solidFill>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solidFill>
                <a:schemeClr val="tx1"/>
              </a:solidFill>
              <a:latin typeface="Century Gothic" panose="020B0502020202020204" pitchFamily="34" charset="0"/>
            </a:rPr>
            <a:t>Development - selection of materials and Tools</a:t>
          </a:r>
          <a:endParaRPr lang="en-GB" b="1" dirty="0">
            <a:solidFill>
              <a:schemeClr val="tx1"/>
            </a:solidFill>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solidFill>
                <a:schemeClr val="tx2"/>
              </a:solidFill>
              <a:latin typeface="Century Gothic" panose="020B0502020202020204" pitchFamily="34" charset="0"/>
            </a:rPr>
            <a:t>Development of learning activities</a:t>
          </a:r>
          <a:endParaRPr lang="en-GB" b="1" dirty="0">
            <a:solidFill>
              <a:schemeClr val="tx2"/>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solidFill>
                <a:schemeClr val="tx2"/>
              </a:solidFill>
              <a:latin typeface="Century Gothic" panose="020B0502020202020204" pitchFamily="34" charset="0"/>
            </a:rPr>
            <a:t>Application in the classroom (implementation and evaluation</a:t>
          </a:r>
          <a:r>
            <a:rPr lang="el-GR" b="1" i="0" u="none" dirty="0">
              <a:solidFill>
                <a:schemeClr val="tx2"/>
              </a:solidFill>
              <a:latin typeface="Century Gothic" panose="020B0502020202020204" pitchFamily="34" charset="0"/>
            </a:rPr>
            <a:t>)</a:t>
          </a:r>
          <a:endParaRPr lang="en-GB" b="1" dirty="0">
            <a:solidFill>
              <a:schemeClr val="tx2"/>
            </a:solidFill>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US" sz="1050" b="1" dirty="0">
              <a:latin typeface="Century Gothic" panose="020B0502020202020204" pitchFamily="34" charset="0"/>
            </a:rPr>
            <a:t>G</a:t>
          </a:r>
          <a:endParaRPr lang="en-GB" sz="1050" b="1" dirty="0">
            <a:latin typeface="Century Gothic" panose="020B0502020202020204" pitchFamily="34" charset="0"/>
          </a:endParaRP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solidFill>
                <a:schemeClr val="tx2"/>
              </a:solidFill>
              <a:latin typeface="Century Gothic" panose="020B0502020202020204" pitchFamily="34" charset="0"/>
            </a:rPr>
            <a:t>Assessment</a:t>
          </a:r>
          <a:r>
            <a:rPr lang="el-GR" b="1" i="0" u="none" dirty="0">
              <a:solidFill>
                <a:schemeClr val="tx2"/>
              </a:solidFill>
              <a:latin typeface="Century Gothic" panose="020B0502020202020204" pitchFamily="34" charset="0"/>
            </a:rPr>
            <a:t>/</a:t>
          </a:r>
          <a:r>
            <a:rPr lang="en-US" b="1" i="0" u="none" dirty="0">
              <a:solidFill>
                <a:schemeClr val="tx2"/>
              </a:solidFill>
              <a:latin typeface="Century Gothic" panose="020B0502020202020204" pitchFamily="34" charset="0"/>
            </a:rPr>
            <a:t>review (student and scenario) and possible extensions of the scenario</a:t>
          </a:r>
          <a:r>
            <a:rPr lang="el-GR" b="1" i="0"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Assessment &amp; Feedback </a:t>
          </a:r>
          <a:endParaRPr lang="en-GB" b="1" i="1" dirty="0">
            <a:solidFill>
              <a:schemeClr val="tx2"/>
            </a:solidFill>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US" sz="1050" b="1" dirty="0">
              <a:latin typeface="Century Gothic" panose="020B0502020202020204" pitchFamily="34" charset="0"/>
            </a:rPr>
            <a:t>H</a:t>
          </a:r>
          <a:endParaRPr lang="en-GB" sz="1050" b="1" dirty="0">
            <a:latin typeface="Century Gothic" panose="020B0502020202020204" pitchFamily="34" charset="0"/>
          </a:endParaRP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solidFill>
                <a:schemeClr val="tx2"/>
              </a:solidFill>
              <a:latin typeface="Century Gothic" panose="020B0502020202020204" pitchFamily="34" charset="0"/>
            </a:rPr>
            <a:t>Documentation</a:t>
          </a:r>
          <a:endParaRPr lang="en-GB" b="1" dirty="0">
            <a:solidFill>
              <a:schemeClr val="tx2"/>
            </a:solidFill>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solidFill>
                <a:schemeClr val="tx2"/>
              </a:solidFill>
              <a:latin typeface="Century Gothic" panose="020B0502020202020204" pitchFamily="34" charset="0"/>
            </a:rPr>
            <a:t>Learning Outcomes &amp; Goals (Outcome/ Object)</a:t>
          </a:r>
          <a:endParaRPr lang="en-GB" i="1" dirty="0">
            <a:solidFill>
              <a:schemeClr val="tx2"/>
            </a:solidFill>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solidFill>
                <a:schemeClr val="tx2"/>
              </a:solidFill>
              <a:latin typeface="Century Gothic" panose="020B0502020202020204" pitchFamily="34" charset="0"/>
            </a:rPr>
            <a:t>Learners' representations of the subject matter and possible difficulties in their thinking</a:t>
          </a:r>
          <a:endParaRPr lang="en-GB" b="0" i="1" dirty="0">
            <a:solidFill>
              <a:schemeClr val="tx2"/>
            </a:solidFill>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solidFill>
                <a:schemeClr val="tx1"/>
              </a:solidFill>
              <a:latin typeface="Century Gothic" panose="020B0502020202020204" pitchFamily="34" charset="0"/>
            </a:rPr>
            <a:t>ICT Tools</a:t>
          </a:r>
          <a:r>
            <a:rPr lang="el-GR" b="0" i="1" u="none" dirty="0">
              <a:solidFill>
                <a:schemeClr val="tx1"/>
              </a:solidFill>
              <a:latin typeface="Century Gothic" panose="020B0502020202020204" pitchFamily="34" charset="0"/>
            </a:rPr>
            <a:t>,</a:t>
          </a:r>
          <a:r>
            <a:rPr lang="en-US" b="0" i="1" u="none" dirty="0">
              <a:solidFill>
                <a:schemeClr val="tx1"/>
              </a:solidFill>
              <a:latin typeface="Century Gothic" panose="020B0502020202020204" pitchFamily="34" charset="0"/>
            </a:rPr>
            <a:t>Emerging Technologies and materials development</a:t>
          </a:r>
          <a:endParaRPr lang="en-GB" b="1" i="1" dirty="0">
            <a:solidFill>
              <a:schemeClr val="tx1"/>
            </a:solidFill>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solidFill>
                <a:schemeClr val="tx2"/>
              </a:solidFill>
              <a:latin typeface="Century Gothic" panose="020B0502020202020204" pitchFamily="34" charset="0"/>
            </a:rPr>
            <a:t>In-Class e-Activities (In-situ &amp; Online) (Learning Strategies)</a:t>
          </a:r>
          <a:endParaRPr lang="en-GB" b="1" i="1" dirty="0">
            <a:solidFill>
              <a:schemeClr val="tx2"/>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solidFill>
                <a:schemeClr val="tx2"/>
              </a:solidFill>
              <a:latin typeface="Century Gothic" panose="020B0502020202020204" pitchFamily="34" charset="0"/>
            </a:rPr>
            <a:t>Implementation Plan (Rules/</a:t>
          </a:r>
          <a:r>
            <a:rPr lang="el-GR" b="0" i="1"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Division of Labor)</a:t>
          </a:r>
          <a:endParaRPr lang="en-GB" b="1" i="1" dirty="0">
            <a:solidFill>
              <a:schemeClr val="tx2"/>
            </a:solidFill>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solidFill>
                <a:schemeClr val="tx2"/>
              </a:solidFill>
              <a:latin typeface="Century Gothic" panose="020B0502020202020204" pitchFamily="34" charset="0"/>
            </a:rPr>
            <a:t>Scenario Documentation &amp; Reflection (Institutional Context)</a:t>
          </a:r>
          <a:endParaRPr lang="en-GB" b="1" i="1" dirty="0">
            <a:solidFill>
              <a:schemeClr val="tx2"/>
            </a:solidFill>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t>A</a:t>
          </a:r>
          <a:endParaRPr lang="en-GB" sz="1050" b="1" dirty="0"/>
        </a:p>
      </dgm:t>
    </dgm:pt>
    <dgm:pt modelId="{8EF6420E-40E5-4284-9ECA-327A8C570D9F}" type="parTrans" cxnId="{ED3398A6-A197-4341-B80D-C853EA7565C1}">
      <dgm:prSet/>
      <dgm:spPr/>
      <dgm:t>
        <a:bodyPr/>
        <a:lstStyle/>
        <a:p>
          <a:endParaRPr lang="en-GB"/>
        </a:p>
      </dgm:t>
    </dgm:pt>
    <dgm:pt modelId="{6A1DBFCD-A3B3-4413-9EF6-E2D6E9D05739}" type="sibTrans" cxnId="{ED3398A6-A197-4341-B80D-C853EA7565C1}">
      <dgm:prSet/>
      <dgm:spPr/>
      <dgm:t>
        <a:bodyPr/>
        <a:lstStyle/>
        <a:p>
          <a:endParaRPr lang="en-GB"/>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p>
      </dgm:t>
    </dgm:pt>
    <dgm:pt modelId="{0691AEB7-7A86-44B1-9F23-EFE974DB7210}" type="sibTrans" cxnId="{D1C452D9-AFCD-4EB3-AB9E-12BDB9B6B1AA}">
      <dgm:prSet/>
      <dgm:spPr/>
      <dgm:t>
        <a:bodyPr/>
        <a:lstStyle/>
        <a:p>
          <a:endParaRPr lang="en-GB"/>
        </a:p>
      </dgm:t>
    </dgm:pt>
    <dgm:pt modelId="{4F225D9B-FD50-4C5E-AB52-38B68B1B55F3}">
      <dgm:prSet phldrT="[Text]" phldr="0" custT="1"/>
      <dgm:spPr/>
      <dgm:t>
        <a:bodyPr anchor="b"/>
        <a:lstStyle/>
        <a:p>
          <a:pPr>
            <a:lnSpc>
              <a:spcPct val="150000"/>
            </a:lnSpc>
          </a:pPr>
          <a:r>
            <a:rPr lang="en-US" sz="1050" b="1" dirty="0"/>
            <a:t>B</a:t>
          </a:r>
          <a:endParaRPr lang="en-GB" sz="1050" b="1" dirty="0"/>
        </a:p>
      </dgm:t>
    </dgm:pt>
    <dgm:pt modelId="{EB990DAE-59E4-49B1-AB93-9355946FED5E}" type="parTrans" cxnId="{D4941825-1525-4CF5-A7A3-6D6558283BBA}">
      <dgm:prSet/>
      <dgm:spPr/>
      <dgm:t>
        <a:bodyPr/>
        <a:lstStyle/>
        <a:p>
          <a:endParaRPr lang="en-GB"/>
        </a:p>
      </dgm:t>
    </dgm:pt>
    <dgm:pt modelId="{32F8CFD3-6DF1-4E7A-B4CA-5817481AF25D}" type="sibTrans" cxnId="{D4941825-1525-4CF5-A7A3-6D6558283BBA}">
      <dgm:prSet/>
      <dgm:spPr/>
      <dgm:t>
        <a:bodyPr/>
        <a:lstStyle/>
        <a:p>
          <a:endParaRPr lang="en-GB"/>
        </a:p>
      </dgm:t>
    </dgm:pt>
    <dgm:pt modelId="{9E749F47-7822-46C7-9044-7CD86097A01E}">
      <dgm:prSet phldrT="[Text]"/>
      <dgm:spPr/>
      <dgm:t>
        <a:bodyPr/>
        <a:lstStyle/>
        <a:p>
          <a:pPr>
            <a:buNone/>
          </a:pPr>
          <a:r>
            <a:rPr lang="en-US" b="1" i="0" u="none" dirty="0">
              <a:solidFill>
                <a:schemeClr val="tx2"/>
              </a:solidFill>
            </a:rPr>
            <a:t>Cognitive analysis</a:t>
          </a:r>
          <a:endParaRPr lang="en-GB" b="0" dirty="0">
            <a:solidFill>
              <a:schemeClr val="tx2"/>
            </a:solidFill>
          </a:endParaRPr>
        </a:p>
      </dgm:t>
    </dgm:pt>
    <dgm:pt modelId="{DE998266-CD79-4B4A-85F5-9B6CB1903303}" type="parTrans" cxnId="{CDD1ADA6-0B54-449B-957D-26297CC4867A}">
      <dgm:prSet/>
      <dgm:spPr/>
      <dgm:t>
        <a:bodyPr/>
        <a:lstStyle/>
        <a:p>
          <a:endParaRPr lang="en-GB"/>
        </a:p>
      </dgm:t>
    </dgm:pt>
    <dgm:pt modelId="{EA0CC669-BED2-45D2-97B6-CDC4D4DF658F}" type="sibTrans" cxnId="{CDD1ADA6-0B54-449B-957D-26297CC4867A}">
      <dgm:prSet/>
      <dgm:spPr/>
      <dgm:t>
        <a:bodyPr/>
        <a:lstStyle/>
        <a:p>
          <a:endParaRPr lang="en-GB"/>
        </a:p>
      </dgm:t>
    </dgm:pt>
    <dgm:pt modelId="{348AC383-9FD6-4D4C-8474-6C2BF30F6B26}">
      <dgm:prSet phldrT="[Text]" phldr="0" custT="1"/>
      <dgm:spPr/>
      <dgm:t>
        <a:bodyPr anchor="b"/>
        <a:lstStyle/>
        <a:p>
          <a:pPr>
            <a:lnSpc>
              <a:spcPct val="150000"/>
            </a:lnSpc>
          </a:pPr>
          <a:r>
            <a:rPr lang="en-US" sz="1050" b="1" dirty="0"/>
            <a:t>C</a:t>
          </a:r>
          <a:endParaRPr lang="en-GB" sz="1050" b="1" dirty="0"/>
        </a:p>
      </dgm:t>
    </dgm:pt>
    <dgm:pt modelId="{5B09E7BF-715E-4F2D-A4A5-06D73A90D300}" type="parTrans" cxnId="{8E39F8B8-1685-4E01-B5C7-423A7DC44875}">
      <dgm:prSet/>
      <dgm:spPr/>
      <dgm:t>
        <a:bodyPr/>
        <a:lstStyle/>
        <a:p>
          <a:endParaRPr lang="en-GB"/>
        </a:p>
      </dgm:t>
    </dgm:pt>
    <dgm:pt modelId="{3EF6E340-00C8-4A83-AD28-B848653FB64A}" type="sibTrans" cxnId="{8E39F8B8-1685-4E01-B5C7-423A7DC44875}">
      <dgm:prSet/>
      <dgm:spPr/>
      <dgm:t>
        <a:bodyPr/>
        <a:lstStyle/>
        <a:p>
          <a:endParaRPr lang="en-GB"/>
        </a:p>
      </dgm:t>
    </dgm:pt>
    <dgm:pt modelId="{C4976AF4-75AF-406B-B83E-29EED6A7F830}">
      <dgm:prSet phldrT="[Text]"/>
      <dgm:spPr/>
      <dgm:t>
        <a:bodyPr/>
        <a:lstStyle/>
        <a:p>
          <a:pPr>
            <a:buNone/>
          </a:pPr>
          <a:r>
            <a:rPr lang="en-US" b="1" i="0" u="none" dirty="0">
              <a:solidFill>
                <a:schemeClr val="tx2"/>
              </a:solidFill>
            </a:rPr>
            <a:t>Purpose and objectives</a:t>
          </a:r>
          <a:endParaRPr lang="en-GB" b="1" dirty="0">
            <a:solidFill>
              <a:schemeClr val="tx2"/>
            </a:solidFill>
          </a:endParaRPr>
        </a:p>
      </dgm:t>
    </dgm:pt>
    <dgm:pt modelId="{571F20D6-01C6-40C7-B969-74D2A5301263}" type="parTrans" cxnId="{A098754E-88C3-4EDC-A8F7-8707B710F144}">
      <dgm:prSet/>
      <dgm:spPr/>
      <dgm:t>
        <a:bodyPr/>
        <a:lstStyle/>
        <a:p>
          <a:endParaRPr lang="en-GB"/>
        </a:p>
      </dgm:t>
    </dgm:pt>
    <dgm:pt modelId="{761137D1-4E5F-4554-9793-6DE46AC9F6E9}" type="sibTrans" cxnId="{A098754E-88C3-4EDC-A8F7-8707B710F144}">
      <dgm:prSet/>
      <dgm:spPr/>
      <dgm:t>
        <a:bodyPr/>
        <a:lstStyle/>
        <a:p>
          <a:endParaRPr lang="en-GB"/>
        </a:p>
      </dgm:t>
    </dgm:pt>
    <dgm:pt modelId="{BD6CBC19-8E02-4232-A862-F5F80C2F7A91}">
      <dgm:prSet phldrT="[Text]" phldr="0" custT="1"/>
      <dgm:spPr/>
      <dgm:t>
        <a:bodyPr anchor="b"/>
        <a:lstStyle/>
        <a:p>
          <a:pPr>
            <a:lnSpc>
              <a:spcPct val="150000"/>
            </a:lnSpc>
          </a:pPr>
          <a:r>
            <a:rPr lang="en-US" sz="1050" b="1" dirty="0"/>
            <a:t>D</a:t>
          </a:r>
          <a:endParaRPr lang="en-GB" sz="1050" b="1" dirty="0"/>
        </a:p>
      </dgm:t>
    </dgm:pt>
    <dgm:pt modelId="{45282EB2-4173-44A1-8889-137B3930FC6A}" type="parTrans" cxnId="{12EFFCF7-ECAD-4F92-9782-4FCC51B47CD6}">
      <dgm:prSet/>
      <dgm:spPr/>
      <dgm:t>
        <a:bodyPr/>
        <a:lstStyle/>
        <a:p>
          <a:endParaRPr lang="en-GB"/>
        </a:p>
      </dgm:t>
    </dgm:pt>
    <dgm:pt modelId="{05BCA493-79A7-41EE-A1D3-9335CAAE5CE9}" type="sibTrans" cxnId="{12EFFCF7-ECAD-4F92-9782-4FCC51B47CD6}">
      <dgm:prSet/>
      <dgm:spPr/>
      <dgm:t>
        <a:bodyPr/>
        <a:lstStyle/>
        <a:p>
          <a:endParaRPr lang="en-GB"/>
        </a:p>
      </dgm:t>
    </dgm:pt>
    <dgm:pt modelId="{64AAA1EA-E4AE-4870-B828-EBDCD922E727}">
      <dgm:prSet phldrT="[Text]"/>
      <dgm:spPr/>
      <dgm:t>
        <a:bodyPr/>
        <a:lstStyle/>
        <a:p>
          <a:pPr>
            <a:buNone/>
          </a:pPr>
          <a:r>
            <a:rPr lang="en-US" b="1" i="0" u="none" dirty="0">
              <a:solidFill>
                <a:schemeClr val="tx2"/>
              </a:solidFill>
            </a:rPr>
            <a:t>Development - selection of materials and Tools</a:t>
          </a:r>
          <a:endParaRPr lang="en-GB" b="1" dirty="0">
            <a:solidFill>
              <a:schemeClr val="tx2"/>
            </a:solidFill>
          </a:endParaRPr>
        </a:p>
      </dgm:t>
    </dgm:pt>
    <dgm:pt modelId="{0661C50E-B7D2-4CB1-AAA3-4BE4F0798AD4}" type="parTrans" cxnId="{F6D505A9-AAEB-40D6-AB8F-26F916198DA2}">
      <dgm:prSet/>
      <dgm:spPr/>
      <dgm:t>
        <a:bodyPr/>
        <a:lstStyle/>
        <a:p>
          <a:endParaRPr lang="en-GB"/>
        </a:p>
      </dgm:t>
    </dgm:pt>
    <dgm:pt modelId="{7E7C3ACA-628D-4591-8436-6D278CF65C88}" type="sibTrans" cxnId="{F6D505A9-AAEB-40D6-AB8F-26F916198DA2}">
      <dgm:prSet/>
      <dgm:spPr/>
      <dgm:t>
        <a:bodyPr/>
        <a:lstStyle/>
        <a:p>
          <a:endParaRPr lang="en-GB"/>
        </a:p>
      </dgm:t>
    </dgm:pt>
    <dgm:pt modelId="{C45DBA93-30D8-4957-A07E-F0163B5AD2DB}">
      <dgm:prSet phldrT="[Text]" phldr="0" custT="1"/>
      <dgm:spPr/>
      <dgm:t>
        <a:bodyPr anchor="b"/>
        <a:lstStyle/>
        <a:p>
          <a:pPr>
            <a:lnSpc>
              <a:spcPct val="150000"/>
            </a:lnSpc>
          </a:pPr>
          <a:r>
            <a:rPr lang="en-US" sz="1050" b="1" dirty="0"/>
            <a:t>E</a:t>
          </a:r>
          <a:endParaRPr lang="en-GB" sz="1050" b="1" dirty="0"/>
        </a:p>
      </dgm:t>
    </dgm:pt>
    <dgm:pt modelId="{167E53A2-92B0-417C-845B-E03C1A9EF8D2}" type="parTrans" cxnId="{5882C786-9279-4A8F-9888-7B383DD220EE}">
      <dgm:prSet/>
      <dgm:spPr/>
      <dgm:t>
        <a:bodyPr/>
        <a:lstStyle/>
        <a:p>
          <a:endParaRPr lang="en-GB"/>
        </a:p>
      </dgm:t>
    </dgm:pt>
    <dgm:pt modelId="{84053A9E-042E-4958-BC87-F30B4B7188A9}" type="sibTrans" cxnId="{5882C786-9279-4A8F-9888-7B383DD220EE}">
      <dgm:prSet/>
      <dgm:spPr/>
      <dgm:t>
        <a:bodyPr/>
        <a:lstStyle/>
        <a:p>
          <a:endParaRPr lang="en-GB"/>
        </a:p>
      </dgm:t>
    </dgm:pt>
    <dgm:pt modelId="{9142931B-02D6-433F-8765-033B205E215B}">
      <dgm:prSet phldrT="[Text]"/>
      <dgm:spPr/>
      <dgm:t>
        <a:bodyPr/>
        <a:lstStyle/>
        <a:p>
          <a:pPr>
            <a:buNone/>
          </a:pPr>
          <a:r>
            <a:rPr lang="en-US" b="1" i="0" u="none" dirty="0">
              <a:solidFill>
                <a:schemeClr val="tx1"/>
              </a:solidFill>
              <a:latin typeface="Century Gothic" panose="020B0502020202020204" pitchFamily="34" charset="0"/>
            </a:rPr>
            <a:t>Development of learning activities</a:t>
          </a:r>
          <a:endParaRPr lang="en-GB" b="1" dirty="0">
            <a:solidFill>
              <a:schemeClr val="tx1"/>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p>
      </dgm:t>
    </dgm:pt>
    <dgm:pt modelId="{E2BF4F29-B937-440D-B64D-503D912FEBC0}" type="sibTrans" cxnId="{038A649F-7CFE-4B84-8243-D20E221D61AC}">
      <dgm:prSet/>
      <dgm:spPr/>
      <dgm:t>
        <a:bodyPr/>
        <a:lstStyle/>
        <a:p>
          <a:endParaRPr lang="en-GB"/>
        </a:p>
      </dgm:t>
    </dgm:pt>
    <dgm:pt modelId="{7526BCD3-D522-4E8D-9301-51FDFB4F220C}">
      <dgm:prSet phldrT="[Text]" phldr="0" custT="1"/>
      <dgm:spPr/>
      <dgm:t>
        <a:bodyPr anchor="b"/>
        <a:lstStyle/>
        <a:p>
          <a:pPr>
            <a:lnSpc>
              <a:spcPct val="150000"/>
            </a:lnSpc>
          </a:pPr>
          <a:r>
            <a:rPr lang="en-US" sz="1050" b="1" dirty="0"/>
            <a:t>F</a:t>
          </a:r>
          <a:endParaRPr lang="en-GB" sz="1050" b="1" dirty="0"/>
        </a:p>
      </dgm:t>
    </dgm:pt>
    <dgm:pt modelId="{49248AC6-6C53-4A21-A5C8-78163497C5D0}" type="parTrans" cxnId="{70BD8A90-9950-450F-97E3-22C96FE8313F}">
      <dgm:prSet/>
      <dgm:spPr/>
      <dgm:t>
        <a:bodyPr/>
        <a:lstStyle/>
        <a:p>
          <a:endParaRPr lang="en-GB"/>
        </a:p>
      </dgm:t>
    </dgm:pt>
    <dgm:pt modelId="{8A12CAAF-C5E8-4F20-8A56-7E829EBB1995}" type="sibTrans" cxnId="{70BD8A90-9950-450F-97E3-22C96FE8313F}">
      <dgm:prSet/>
      <dgm:spPr/>
      <dgm:t>
        <a:bodyPr/>
        <a:lstStyle/>
        <a:p>
          <a:endParaRPr lang="en-GB"/>
        </a:p>
      </dgm:t>
    </dgm:pt>
    <dgm:pt modelId="{85449C44-C992-44DE-ADE7-23AF3019C5F8}">
      <dgm:prSet phldrT="[Text]"/>
      <dgm:spPr/>
      <dgm:t>
        <a:bodyPr/>
        <a:lstStyle/>
        <a:p>
          <a:pPr>
            <a:buNone/>
          </a:pPr>
          <a:r>
            <a:rPr lang="en-US" b="1" i="0" u="none" dirty="0">
              <a:solidFill>
                <a:schemeClr val="tx2"/>
              </a:solidFill>
            </a:rPr>
            <a:t>Application in the classroom (implementation and evaluation</a:t>
          </a:r>
          <a:r>
            <a:rPr lang="el-GR" b="1" i="0" u="none" dirty="0">
              <a:solidFill>
                <a:schemeClr val="tx2"/>
              </a:solidFill>
            </a:rPr>
            <a:t>)</a:t>
          </a:r>
          <a:endParaRPr lang="en-GB" b="1" dirty="0">
            <a:solidFill>
              <a:schemeClr val="tx2"/>
            </a:solidFill>
          </a:endParaRPr>
        </a:p>
      </dgm:t>
    </dgm:pt>
    <dgm:pt modelId="{A0414A8D-471A-468B-BE59-0BE49D9EB67A}" type="parTrans" cxnId="{9ACDF02C-0709-4C5D-ACB6-E85099C7939A}">
      <dgm:prSet/>
      <dgm:spPr/>
      <dgm:t>
        <a:bodyPr/>
        <a:lstStyle/>
        <a:p>
          <a:endParaRPr lang="en-GB"/>
        </a:p>
      </dgm:t>
    </dgm:pt>
    <dgm:pt modelId="{D55B7716-7294-4E89-B60C-8A92C4C56D54}" type="sibTrans" cxnId="{9ACDF02C-0709-4C5D-ACB6-E85099C7939A}">
      <dgm:prSet/>
      <dgm:spPr/>
      <dgm:t>
        <a:bodyPr/>
        <a:lstStyle/>
        <a:p>
          <a:endParaRPr lang="en-GB"/>
        </a:p>
      </dgm:t>
    </dgm:pt>
    <dgm:pt modelId="{34F9DD8D-19D7-4C63-8D4A-F552704E42B5}">
      <dgm:prSet phldrT="[Text]" phldr="0" custT="1"/>
      <dgm:spPr/>
      <dgm:t>
        <a:bodyPr anchor="b"/>
        <a:lstStyle/>
        <a:p>
          <a:pPr>
            <a:lnSpc>
              <a:spcPct val="150000"/>
            </a:lnSpc>
          </a:pPr>
          <a:r>
            <a:rPr lang="en-US" sz="1050" b="1" dirty="0"/>
            <a:t>G</a:t>
          </a:r>
          <a:endParaRPr lang="en-GB" sz="1050" b="1" dirty="0"/>
        </a:p>
      </dgm:t>
    </dgm:pt>
    <dgm:pt modelId="{DD448250-EC03-4D23-9B03-C507CE45D50A}" type="parTrans" cxnId="{9B9D1DFC-FC80-451F-B82D-194BDBA51612}">
      <dgm:prSet/>
      <dgm:spPr/>
      <dgm:t>
        <a:bodyPr/>
        <a:lstStyle/>
        <a:p>
          <a:endParaRPr lang="en-GB"/>
        </a:p>
      </dgm:t>
    </dgm:pt>
    <dgm:pt modelId="{C6203E86-A8CE-4875-AABF-FED8D9A11834}" type="sibTrans" cxnId="{9B9D1DFC-FC80-451F-B82D-194BDBA51612}">
      <dgm:prSet/>
      <dgm:spPr/>
      <dgm:t>
        <a:bodyPr/>
        <a:lstStyle/>
        <a:p>
          <a:endParaRPr lang="en-GB"/>
        </a:p>
      </dgm:t>
    </dgm:pt>
    <dgm:pt modelId="{74927A90-B26B-4C52-8AFD-36FD3F3775A8}">
      <dgm:prSet phldrT="[Text]"/>
      <dgm:spPr/>
      <dgm:t>
        <a:bodyPr/>
        <a:lstStyle/>
        <a:p>
          <a:pPr>
            <a:buNone/>
          </a:pPr>
          <a:r>
            <a:rPr lang="en-US" b="1" i="0" u="none" dirty="0">
              <a:solidFill>
                <a:schemeClr val="tx2"/>
              </a:solidFill>
            </a:rPr>
            <a:t>Assessment</a:t>
          </a:r>
          <a:r>
            <a:rPr lang="el-GR" b="1" i="0" u="none" dirty="0">
              <a:solidFill>
                <a:schemeClr val="tx2"/>
              </a:solidFill>
            </a:rPr>
            <a:t>/</a:t>
          </a:r>
          <a:r>
            <a:rPr lang="en-US" b="1" i="0" u="none" dirty="0">
              <a:solidFill>
                <a:schemeClr val="tx2"/>
              </a:solidFill>
            </a:rPr>
            <a:t>review (student and scenario) and possible extensions of the scenario</a:t>
          </a:r>
          <a:r>
            <a:rPr lang="el-GR" b="1" i="0" u="none" dirty="0">
              <a:solidFill>
                <a:schemeClr val="tx2"/>
              </a:solidFill>
            </a:rPr>
            <a:t> </a:t>
          </a:r>
          <a:r>
            <a:rPr lang="en-US" b="0" i="1" u="none" dirty="0">
              <a:solidFill>
                <a:schemeClr val="tx2"/>
              </a:solidFill>
            </a:rPr>
            <a:t>Assessment &amp; Feedback </a:t>
          </a:r>
          <a:endParaRPr lang="en-GB" b="1" i="1" dirty="0">
            <a:solidFill>
              <a:schemeClr val="tx2"/>
            </a:solidFill>
          </a:endParaRPr>
        </a:p>
      </dgm:t>
    </dgm:pt>
    <dgm:pt modelId="{98D0DC66-DCF8-4E80-95FE-F0DE79C015C9}" type="parTrans" cxnId="{F07968EC-6A18-4EB9-A213-5195F226CF1D}">
      <dgm:prSet/>
      <dgm:spPr/>
      <dgm:t>
        <a:bodyPr/>
        <a:lstStyle/>
        <a:p>
          <a:endParaRPr lang="en-GB"/>
        </a:p>
      </dgm:t>
    </dgm:pt>
    <dgm:pt modelId="{0A28224F-6526-4A99-AA60-E202EBED13A7}" type="sibTrans" cxnId="{F07968EC-6A18-4EB9-A213-5195F226CF1D}">
      <dgm:prSet/>
      <dgm:spPr/>
      <dgm:t>
        <a:bodyPr/>
        <a:lstStyle/>
        <a:p>
          <a:endParaRPr lang="en-GB"/>
        </a:p>
      </dgm:t>
    </dgm:pt>
    <dgm:pt modelId="{4E952D63-44C2-411D-B621-7FC7D958D1BA}">
      <dgm:prSet phldrT="[Text]" phldr="0" custT="1"/>
      <dgm:spPr/>
      <dgm:t>
        <a:bodyPr anchor="b"/>
        <a:lstStyle/>
        <a:p>
          <a:pPr>
            <a:lnSpc>
              <a:spcPct val="150000"/>
            </a:lnSpc>
          </a:pPr>
          <a:r>
            <a:rPr lang="en-US" sz="1050" b="1" dirty="0"/>
            <a:t>H</a:t>
          </a:r>
          <a:endParaRPr lang="en-GB" sz="1050" b="1" dirty="0"/>
        </a:p>
      </dgm:t>
    </dgm:pt>
    <dgm:pt modelId="{E498F500-ECB9-45C1-8FDA-D33510A613A5}" type="parTrans" cxnId="{D8E8C2C1-8BF0-4DA3-AAA5-066C2886C26D}">
      <dgm:prSet/>
      <dgm:spPr/>
      <dgm:t>
        <a:bodyPr/>
        <a:lstStyle/>
        <a:p>
          <a:endParaRPr lang="en-GB"/>
        </a:p>
      </dgm:t>
    </dgm:pt>
    <dgm:pt modelId="{4A360137-C7DE-4176-8713-1D66BE687B57}" type="sibTrans" cxnId="{D8E8C2C1-8BF0-4DA3-AAA5-066C2886C26D}">
      <dgm:prSet/>
      <dgm:spPr/>
      <dgm:t>
        <a:bodyPr/>
        <a:lstStyle/>
        <a:p>
          <a:endParaRPr lang="en-GB"/>
        </a:p>
      </dgm:t>
    </dgm:pt>
    <dgm:pt modelId="{03E6BC38-F65D-460B-B650-5F1493BF8E0D}">
      <dgm:prSet phldrT="[Text]"/>
      <dgm:spPr/>
      <dgm:t>
        <a:bodyPr/>
        <a:lstStyle/>
        <a:p>
          <a:pPr>
            <a:buNone/>
          </a:pPr>
          <a:r>
            <a:rPr lang="en-US" b="1" i="0" u="none" dirty="0">
              <a:solidFill>
                <a:schemeClr val="tx2"/>
              </a:solidFill>
            </a:rPr>
            <a:t>Documentation</a:t>
          </a:r>
          <a:endParaRPr lang="en-GB" b="1" dirty="0">
            <a:solidFill>
              <a:schemeClr val="tx2"/>
            </a:solidFill>
          </a:endParaRPr>
        </a:p>
      </dgm:t>
    </dgm:pt>
    <dgm:pt modelId="{9895920E-98FE-4E00-B38C-D357084C07DC}" type="parTrans" cxnId="{EA1AE662-BABE-4E83-8FF6-29B6D7A02A7D}">
      <dgm:prSet/>
      <dgm:spPr/>
      <dgm:t>
        <a:bodyPr/>
        <a:lstStyle/>
        <a:p>
          <a:endParaRPr lang="en-GB"/>
        </a:p>
      </dgm:t>
    </dgm:pt>
    <dgm:pt modelId="{37C361F1-47FD-4B80-A4B0-D1270DD07529}" type="sibTrans" cxnId="{EA1AE662-BABE-4E83-8FF6-29B6D7A02A7D}">
      <dgm:prSet/>
      <dgm:spPr/>
      <dgm:t>
        <a:bodyPr/>
        <a:lstStyle/>
        <a:p>
          <a:endParaRPr lang="en-GB"/>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p>
      </dgm:t>
    </dgm:pt>
    <dgm:pt modelId="{6DD0EA95-4F00-4164-AF19-33416F8C33A1}" type="sibTrans" cxnId="{F0C8AA78-F009-4527-9ED1-1B4B7094CC4A}">
      <dgm:prSet/>
      <dgm:spPr/>
      <dgm:t>
        <a:bodyPr/>
        <a:lstStyle/>
        <a:p>
          <a:endParaRPr lang="en-GB"/>
        </a:p>
      </dgm:t>
    </dgm:pt>
    <dgm:pt modelId="{A281E554-912A-45FD-B6BD-A27D998325A6}">
      <dgm:prSet phldrT="[Text]"/>
      <dgm:spPr/>
      <dgm:t>
        <a:bodyPr/>
        <a:lstStyle/>
        <a:p>
          <a:pPr>
            <a:buNone/>
          </a:pPr>
          <a:r>
            <a:rPr lang="en-US" b="0" i="0" u="none" dirty="0">
              <a:solidFill>
                <a:schemeClr val="tx2"/>
              </a:solidFill>
            </a:rPr>
            <a:t>Learning Outcomes &amp; Goals (Outcome/ Object)</a:t>
          </a:r>
          <a:endParaRPr lang="en-GB" i="1" dirty="0">
            <a:solidFill>
              <a:schemeClr val="tx2"/>
            </a:solidFill>
          </a:endParaRPr>
        </a:p>
      </dgm:t>
    </dgm:pt>
    <dgm:pt modelId="{E7166AB6-A1AF-46EB-88BC-68352B14D537}" type="parTrans" cxnId="{5DEF16A8-A191-4283-878D-93D188341058}">
      <dgm:prSet/>
      <dgm:spPr/>
      <dgm:t>
        <a:bodyPr/>
        <a:lstStyle/>
        <a:p>
          <a:endParaRPr lang="en-GB"/>
        </a:p>
      </dgm:t>
    </dgm:pt>
    <dgm:pt modelId="{4BFC1674-61E0-4A71-81DB-30CC6D145BE1}" type="sibTrans" cxnId="{5DEF16A8-A191-4283-878D-93D188341058}">
      <dgm:prSet/>
      <dgm:spPr/>
      <dgm:t>
        <a:bodyPr/>
        <a:lstStyle/>
        <a:p>
          <a:endParaRPr lang="en-GB"/>
        </a:p>
      </dgm:t>
    </dgm:pt>
    <dgm:pt modelId="{08B9275A-9CCB-4DA6-B108-F0A7348E6D20}">
      <dgm:prSet phldrT="[Text]"/>
      <dgm:spPr/>
      <dgm:t>
        <a:bodyPr/>
        <a:lstStyle/>
        <a:p>
          <a:pPr>
            <a:buNone/>
          </a:pPr>
          <a:r>
            <a:rPr lang="en-US" b="0" i="1" u="none" dirty="0">
              <a:solidFill>
                <a:schemeClr val="tx2"/>
              </a:solidFill>
            </a:rPr>
            <a:t>Learners' representations of the subject matter and possible difficulties in their thinking</a:t>
          </a:r>
          <a:endParaRPr lang="en-GB" b="0" i="1" dirty="0">
            <a:solidFill>
              <a:schemeClr val="tx2"/>
            </a:solidFill>
          </a:endParaRPr>
        </a:p>
      </dgm:t>
    </dgm:pt>
    <dgm:pt modelId="{C54AF736-86AA-4671-89CD-5E8CBACB45E8}" type="parTrans" cxnId="{93F0C169-1A64-4568-AFE0-242C6D4D6C12}">
      <dgm:prSet/>
      <dgm:spPr/>
      <dgm:t>
        <a:bodyPr/>
        <a:lstStyle/>
        <a:p>
          <a:endParaRPr lang="en-GB"/>
        </a:p>
      </dgm:t>
    </dgm:pt>
    <dgm:pt modelId="{86D1A721-3E86-486B-94C8-FF31F08347F3}" type="sibTrans" cxnId="{93F0C169-1A64-4568-AFE0-242C6D4D6C12}">
      <dgm:prSet/>
      <dgm:spPr/>
      <dgm:t>
        <a:bodyPr/>
        <a:lstStyle/>
        <a:p>
          <a:endParaRPr lang="en-GB"/>
        </a:p>
      </dgm:t>
    </dgm:pt>
    <dgm:pt modelId="{02B17363-FFFD-4AEF-A458-43526504F24B}">
      <dgm:prSet phldrT="[Text]"/>
      <dgm:spPr/>
      <dgm:t>
        <a:bodyPr/>
        <a:lstStyle/>
        <a:p>
          <a:pPr>
            <a:buNone/>
          </a:pPr>
          <a:r>
            <a:rPr lang="en-US" b="0" i="1" u="none" dirty="0">
              <a:solidFill>
                <a:schemeClr val="tx2"/>
              </a:solidFill>
            </a:rPr>
            <a:t>ICT Tools</a:t>
          </a:r>
          <a:r>
            <a:rPr lang="el-GR" b="0" i="1" u="none" dirty="0">
              <a:solidFill>
                <a:schemeClr val="tx2"/>
              </a:solidFill>
            </a:rPr>
            <a:t>,</a:t>
          </a:r>
          <a:r>
            <a:rPr lang="en-US" b="0" i="1" u="none" dirty="0">
              <a:solidFill>
                <a:schemeClr val="tx2"/>
              </a:solidFill>
            </a:rPr>
            <a:t>Emerging Technologies and materials development</a:t>
          </a:r>
          <a:endParaRPr lang="en-GB" b="1" i="1" dirty="0">
            <a:solidFill>
              <a:schemeClr val="tx2"/>
            </a:solidFill>
          </a:endParaRPr>
        </a:p>
      </dgm:t>
    </dgm:pt>
    <dgm:pt modelId="{B3308182-583C-4C21-BC1F-55C4D23082A6}" type="parTrans" cxnId="{DFF3C8B5-F7B9-40F6-862F-E52E5ED26B16}">
      <dgm:prSet/>
      <dgm:spPr/>
      <dgm:t>
        <a:bodyPr/>
        <a:lstStyle/>
        <a:p>
          <a:endParaRPr lang="en-GB"/>
        </a:p>
      </dgm:t>
    </dgm:pt>
    <dgm:pt modelId="{C029D7E3-54BD-4000-9A96-FF5BB3E453D9}" type="sibTrans" cxnId="{DFF3C8B5-F7B9-40F6-862F-E52E5ED26B16}">
      <dgm:prSet/>
      <dgm:spPr/>
      <dgm:t>
        <a:bodyPr/>
        <a:lstStyle/>
        <a:p>
          <a:endParaRPr lang="en-GB"/>
        </a:p>
      </dgm:t>
    </dgm:pt>
    <dgm:pt modelId="{3DCAF029-BD62-4731-BA2D-E17E2060627F}">
      <dgm:prSet phldrT="[Text]"/>
      <dgm:spPr/>
      <dgm:t>
        <a:bodyPr/>
        <a:lstStyle/>
        <a:p>
          <a:pPr>
            <a:buNone/>
          </a:pPr>
          <a:r>
            <a:rPr lang="en-US" b="0" i="1" u="none" dirty="0">
              <a:solidFill>
                <a:schemeClr val="tx1"/>
              </a:solidFill>
              <a:latin typeface="Century Gothic" panose="020B0502020202020204" pitchFamily="34" charset="0"/>
            </a:rPr>
            <a:t>In-Class e-Activities (In-situ &amp; Online) (Learning Strategies)</a:t>
          </a:r>
          <a:endParaRPr lang="en-GB" b="1" i="1" dirty="0">
            <a:solidFill>
              <a:schemeClr val="tx1"/>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p>
      </dgm:t>
    </dgm:pt>
    <dgm:pt modelId="{07A94421-481B-4DE5-9659-53CD4A3925DA}" type="sibTrans" cxnId="{C11655CB-52C6-456E-9A88-19A93CB51D4F}">
      <dgm:prSet/>
      <dgm:spPr/>
      <dgm:t>
        <a:bodyPr/>
        <a:lstStyle/>
        <a:p>
          <a:endParaRPr lang="en-GB"/>
        </a:p>
      </dgm:t>
    </dgm:pt>
    <dgm:pt modelId="{CE2E994A-B684-4942-A326-9FF872C54651}">
      <dgm:prSet phldrT="[Text]"/>
      <dgm:spPr/>
      <dgm:t>
        <a:bodyPr/>
        <a:lstStyle/>
        <a:p>
          <a:pPr>
            <a:buNone/>
          </a:pPr>
          <a:r>
            <a:rPr lang="en-US" b="0" i="1" u="none" dirty="0">
              <a:solidFill>
                <a:schemeClr val="tx2"/>
              </a:solidFill>
            </a:rPr>
            <a:t>Implementation Plan (Rules/</a:t>
          </a:r>
          <a:r>
            <a:rPr lang="el-GR" b="0" i="1" u="none" dirty="0">
              <a:solidFill>
                <a:schemeClr val="tx2"/>
              </a:solidFill>
            </a:rPr>
            <a:t> </a:t>
          </a:r>
          <a:r>
            <a:rPr lang="en-US" b="0" i="1" u="none" dirty="0">
              <a:solidFill>
                <a:schemeClr val="tx2"/>
              </a:solidFill>
            </a:rPr>
            <a:t>Division of Labor)</a:t>
          </a:r>
          <a:endParaRPr lang="en-GB" b="1" i="1" dirty="0">
            <a:solidFill>
              <a:schemeClr val="tx2"/>
            </a:solidFill>
          </a:endParaRPr>
        </a:p>
      </dgm:t>
    </dgm:pt>
    <dgm:pt modelId="{CBE805DE-4CBC-4AD5-A2DC-C77DDC1CC8C2}" type="parTrans" cxnId="{4375FED3-F04C-42B2-8EB0-0F2B9CB542A9}">
      <dgm:prSet/>
      <dgm:spPr/>
      <dgm:t>
        <a:bodyPr/>
        <a:lstStyle/>
        <a:p>
          <a:endParaRPr lang="en-GB"/>
        </a:p>
      </dgm:t>
    </dgm:pt>
    <dgm:pt modelId="{82412060-B8E9-461D-B554-15983212FBFD}" type="sibTrans" cxnId="{4375FED3-F04C-42B2-8EB0-0F2B9CB542A9}">
      <dgm:prSet/>
      <dgm:spPr/>
      <dgm:t>
        <a:bodyPr/>
        <a:lstStyle/>
        <a:p>
          <a:endParaRPr lang="en-GB"/>
        </a:p>
      </dgm:t>
    </dgm:pt>
    <dgm:pt modelId="{3B1DBD6B-FAD8-4A07-BB42-63CD173D8B29}">
      <dgm:prSet phldrT="[Text]"/>
      <dgm:spPr/>
      <dgm:t>
        <a:bodyPr/>
        <a:lstStyle/>
        <a:p>
          <a:pPr>
            <a:buNone/>
          </a:pPr>
          <a:r>
            <a:rPr lang="fr-FR" b="0" i="1" u="none" dirty="0">
              <a:solidFill>
                <a:schemeClr val="tx2"/>
              </a:solidFill>
            </a:rPr>
            <a:t>Scenario Documentation &amp; Reflection (Institutional Context)</a:t>
          </a:r>
          <a:endParaRPr lang="en-GB" b="1" i="1" dirty="0">
            <a:solidFill>
              <a:schemeClr val="tx2"/>
            </a:solidFill>
          </a:endParaRPr>
        </a:p>
      </dgm:t>
    </dgm:pt>
    <dgm:pt modelId="{BF07251C-39AB-448B-A7F2-F8FC2FE01270}" type="parTrans" cxnId="{3FED14C2-C8B3-44C4-B8C9-2D7A2AE9DD75}">
      <dgm:prSet/>
      <dgm:spPr/>
      <dgm:t>
        <a:bodyPr/>
        <a:lstStyle/>
        <a:p>
          <a:endParaRPr lang="en-GB"/>
        </a:p>
      </dgm:t>
    </dgm:pt>
    <dgm:pt modelId="{9A1253C2-1B6C-48FF-8F0A-F48190D356AF}" type="sibTrans" cxnId="{3FED14C2-C8B3-44C4-B8C9-2D7A2AE9DD75}">
      <dgm:prSet/>
      <dgm:spPr/>
      <dgm:t>
        <a:bodyPr/>
        <a:lstStyle/>
        <a:p>
          <a:endParaRPr lang="en-GB"/>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solidFill>
                <a:schemeClr val="tx2"/>
              </a:solidFill>
              <a:latin typeface="Century Gothic" panose="020B0502020202020204" pitchFamily="34" charset="0"/>
            </a:rPr>
            <a:t>Cognitive analysis</a:t>
          </a:r>
          <a:endParaRPr lang="en-GB" b="0" dirty="0">
            <a:solidFill>
              <a:schemeClr val="tx2"/>
            </a:solidFill>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solidFill>
                <a:schemeClr val="tx2"/>
              </a:solidFill>
              <a:latin typeface="Century Gothic" panose="020B0502020202020204" pitchFamily="34" charset="0"/>
            </a:rPr>
            <a:t>Purpose and objectives</a:t>
          </a:r>
          <a:endParaRPr lang="en-GB" b="1" dirty="0">
            <a:solidFill>
              <a:schemeClr val="tx2"/>
            </a:solidFill>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solidFill>
                <a:schemeClr val="tx2"/>
              </a:solidFill>
              <a:latin typeface="Century Gothic" panose="020B0502020202020204" pitchFamily="34" charset="0"/>
            </a:rPr>
            <a:t>Development - selection of materials and Tools</a:t>
          </a:r>
          <a:endParaRPr lang="en-GB" b="1" dirty="0">
            <a:solidFill>
              <a:schemeClr val="tx2"/>
            </a:solidFill>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solidFill>
                <a:schemeClr val="tx2"/>
              </a:solidFill>
              <a:latin typeface="Century Gothic" panose="020B0502020202020204" pitchFamily="34" charset="0"/>
            </a:rPr>
            <a:t>Development of learning activities</a:t>
          </a:r>
          <a:endParaRPr lang="en-GB" b="1" dirty="0">
            <a:solidFill>
              <a:schemeClr val="tx2"/>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solidFill>
                <a:schemeClr val="tx1"/>
              </a:solidFill>
              <a:latin typeface="Century Gothic" panose="020B0502020202020204" pitchFamily="34" charset="0"/>
            </a:rPr>
            <a:t>Application in the classroom (implementation and evaluation</a:t>
          </a:r>
          <a:r>
            <a:rPr lang="el-GR" b="1" i="0" u="none" dirty="0">
              <a:solidFill>
                <a:schemeClr val="tx1"/>
              </a:solidFill>
              <a:latin typeface="Century Gothic" panose="020B0502020202020204" pitchFamily="34" charset="0"/>
            </a:rPr>
            <a:t>)</a:t>
          </a:r>
          <a:endParaRPr lang="en-GB" b="1" dirty="0">
            <a:solidFill>
              <a:schemeClr val="tx1"/>
            </a:solidFill>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US" sz="1050" b="1" dirty="0">
              <a:latin typeface="Century Gothic" panose="020B0502020202020204" pitchFamily="34" charset="0"/>
            </a:rPr>
            <a:t>G</a:t>
          </a:r>
          <a:endParaRPr lang="en-GB" sz="1050" b="1" dirty="0">
            <a:latin typeface="Century Gothic" panose="020B0502020202020204" pitchFamily="34" charset="0"/>
          </a:endParaRP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solidFill>
                <a:schemeClr val="tx2"/>
              </a:solidFill>
              <a:latin typeface="Century Gothic" panose="020B0502020202020204" pitchFamily="34" charset="0"/>
            </a:rPr>
            <a:t>Assessment</a:t>
          </a:r>
          <a:r>
            <a:rPr lang="el-GR" b="1" i="0" u="none" dirty="0">
              <a:solidFill>
                <a:schemeClr val="tx2"/>
              </a:solidFill>
              <a:latin typeface="Century Gothic" panose="020B0502020202020204" pitchFamily="34" charset="0"/>
            </a:rPr>
            <a:t>/</a:t>
          </a:r>
          <a:r>
            <a:rPr lang="en-US" b="1" i="0" u="none" dirty="0">
              <a:solidFill>
                <a:schemeClr val="tx2"/>
              </a:solidFill>
              <a:latin typeface="Century Gothic" panose="020B0502020202020204" pitchFamily="34" charset="0"/>
            </a:rPr>
            <a:t>review (student and scenario) and possible extensions of the scenario</a:t>
          </a:r>
          <a:r>
            <a:rPr lang="el-GR" b="1" i="0"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Assessment &amp; Feedback </a:t>
          </a:r>
          <a:endParaRPr lang="en-GB" b="1" i="1" dirty="0">
            <a:solidFill>
              <a:schemeClr val="tx2"/>
            </a:solidFill>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US" sz="1050" b="1" dirty="0">
              <a:latin typeface="Century Gothic" panose="020B0502020202020204" pitchFamily="34" charset="0"/>
            </a:rPr>
            <a:t>H</a:t>
          </a:r>
          <a:endParaRPr lang="en-GB" sz="1050" b="1" dirty="0">
            <a:latin typeface="Century Gothic" panose="020B0502020202020204" pitchFamily="34" charset="0"/>
          </a:endParaRP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solidFill>
                <a:schemeClr val="tx2"/>
              </a:solidFill>
              <a:latin typeface="Century Gothic" panose="020B0502020202020204" pitchFamily="34" charset="0"/>
            </a:rPr>
            <a:t>Documentation</a:t>
          </a:r>
          <a:endParaRPr lang="en-GB" b="1" dirty="0">
            <a:solidFill>
              <a:schemeClr val="tx2"/>
            </a:solidFill>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solidFill>
                <a:schemeClr val="tx2"/>
              </a:solidFill>
              <a:latin typeface="Century Gothic" panose="020B0502020202020204" pitchFamily="34" charset="0"/>
            </a:rPr>
            <a:t>Learning Outcomes &amp; Goals (Outcome/ Object)</a:t>
          </a:r>
          <a:endParaRPr lang="en-GB" i="1" dirty="0">
            <a:solidFill>
              <a:schemeClr val="tx2"/>
            </a:solidFill>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solidFill>
                <a:schemeClr val="tx2"/>
              </a:solidFill>
              <a:latin typeface="Century Gothic" panose="020B0502020202020204" pitchFamily="34" charset="0"/>
            </a:rPr>
            <a:t>Learners' representations of the subject matter and possible difficulties in their thinking</a:t>
          </a:r>
          <a:endParaRPr lang="en-GB" b="0" i="1" dirty="0">
            <a:solidFill>
              <a:schemeClr val="tx2"/>
            </a:solidFill>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solidFill>
                <a:schemeClr val="tx2"/>
              </a:solidFill>
              <a:latin typeface="Century Gothic" panose="020B0502020202020204" pitchFamily="34" charset="0"/>
            </a:rPr>
            <a:t>ICT Tools</a:t>
          </a:r>
          <a:r>
            <a:rPr lang="el-GR" b="0" i="1" u="none" dirty="0">
              <a:solidFill>
                <a:schemeClr val="tx2"/>
              </a:solidFill>
              <a:latin typeface="Century Gothic" panose="020B0502020202020204" pitchFamily="34" charset="0"/>
            </a:rPr>
            <a:t>,</a:t>
          </a:r>
          <a:r>
            <a:rPr lang="en-US" b="0" i="1" u="none" dirty="0">
              <a:solidFill>
                <a:schemeClr val="tx2"/>
              </a:solidFill>
              <a:latin typeface="Century Gothic" panose="020B0502020202020204" pitchFamily="34" charset="0"/>
            </a:rPr>
            <a:t>Emerging Technologies and materials development</a:t>
          </a:r>
          <a:endParaRPr lang="en-GB" b="1" i="1" dirty="0">
            <a:solidFill>
              <a:schemeClr val="tx2"/>
            </a:solidFill>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solidFill>
                <a:schemeClr val="tx2"/>
              </a:solidFill>
              <a:latin typeface="Century Gothic" panose="020B0502020202020204" pitchFamily="34" charset="0"/>
            </a:rPr>
            <a:t>In-Class e-Activities (In-situ &amp; Online) (Learning Strategies)</a:t>
          </a:r>
          <a:endParaRPr lang="en-GB" b="1" i="1" dirty="0">
            <a:solidFill>
              <a:schemeClr val="tx2"/>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solidFill>
                <a:schemeClr val="tx1"/>
              </a:solidFill>
              <a:latin typeface="Century Gothic" panose="020B0502020202020204" pitchFamily="34" charset="0"/>
            </a:rPr>
            <a:t>Implementation Plan (Rules/Division of Labor)</a:t>
          </a:r>
          <a:endParaRPr lang="en-GB" b="1" i="1" dirty="0">
            <a:solidFill>
              <a:schemeClr val="tx1"/>
            </a:solidFill>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solidFill>
                <a:schemeClr val="tx2"/>
              </a:solidFill>
              <a:latin typeface="Century Gothic" panose="020B0502020202020204" pitchFamily="34" charset="0"/>
            </a:rPr>
            <a:t>Scenario Documentation &amp; Reflection (Institutional Context)</a:t>
          </a:r>
          <a:endParaRPr lang="en-GB" b="1" i="1" dirty="0">
            <a:solidFill>
              <a:schemeClr val="tx2"/>
            </a:solidFill>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solidFill>
                <a:schemeClr val="tx2"/>
              </a:solidFill>
              <a:latin typeface="Century Gothic" panose="020B0502020202020204" pitchFamily="34" charset="0"/>
            </a:rPr>
            <a:t>Cognitive analysis</a:t>
          </a:r>
          <a:endParaRPr lang="en-GB" b="0" dirty="0">
            <a:solidFill>
              <a:schemeClr val="tx2"/>
            </a:solidFill>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solidFill>
                <a:schemeClr val="tx2"/>
              </a:solidFill>
              <a:latin typeface="Century Gothic" panose="020B0502020202020204" pitchFamily="34" charset="0"/>
            </a:rPr>
            <a:t>Purpose and objectives</a:t>
          </a:r>
          <a:endParaRPr lang="en-GB" b="1" dirty="0">
            <a:solidFill>
              <a:schemeClr val="tx2"/>
            </a:solidFill>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solidFill>
                <a:schemeClr val="tx2"/>
              </a:solidFill>
              <a:latin typeface="Century Gothic" panose="020B0502020202020204" pitchFamily="34" charset="0"/>
            </a:rPr>
            <a:t>Development - selection of materials and Tools</a:t>
          </a:r>
          <a:endParaRPr lang="en-GB" b="1" dirty="0">
            <a:solidFill>
              <a:schemeClr val="tx2"/>
            </a:solidFill>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solidFill>
                <a:schemeClr val="tx2"/>
              </a:solidFill>
              <a:latin typeface="Century Gothic" panose="020B0502020202020204" pitchFamily="34" charset="0"/>
            </a:rPr>
            <a:t>Development of learning activities</a:t>
          </a:r>
          <a:endParaRPr lang="en-GB" b="1" dirty="0">
            <a:solidFill>
              <a:schemeClr val="tx2"/>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solidFill>
                <a:schemeClr val="tx2"/>
              </a:solidFill>
              <a:latin typeface="Century Gothic" panose="020B0502020202020204" pitchFamily="34" charset="0"/>
            </a:rPr>
            <a:t>Application in the classroom (implementation and evaluation</a:t>
          </a:r>
          <a:r>
            <a:rPr lang="el-GR" b="1" i="0" u="none" dirty="0">
              <a:solidFill>
                <a:schemeClr val="tx2"/>
              </a:solidFill>
              <a:latin typeface="Century Gothic" panose="020B0502020202020204" pitchFamily="34" charset="0"/>
            </a:rPr>
            <a:t>)</a:t>
          </a:r>
          <a:endParaRPr lang="en-GB" b="1" dirty="0">
            <a:solidFill>
              <a:schemeClr val="tx2"/>
            </a:solidFill>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US" sz="1050" b="1" dirty="0">
              <a:latin typeface="Century Gothic" panose="020B0502020202020204" pitchFamily="34" charset="0"/>
            </a:rPr>
            <a:t>G</a:t>
          </a:r>
          <a:endParaRPr lang="en-GB" sz="1050" b="1" dirty="0">
            <a:latin typeface="Century Gothic" panose="020B0502020202020204" pitchFamily="34" charset="0"/>
          </a:endParaRP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solidFill>
                <a:schemeClr val="tx1"/>
              </a:solidFill>
              <a:latin typeface="Century Gothic" panose="020B0502020202020204" pitchFamily="34" charset="0"/>
            </a:rPr>
            <a:t>Assessment</a:t>
          </a:r>
          <a:r>
            <a:rPr lang="el-GR" b="1" i="0" u="none" dirty="0">
              <a:solidFill>
                <a:schemeClr val="tx1"/>
              </a:solidFill>
              <a:latin typeface="Century Gothic" panose="020B0502020202020204" pitchFamily="34" charset="0"/>
            </a:rPr>
            <a:t>/</a:t>
          </a:r>
          <a:r>
            <a:rPr lang="en-US" b="1" i="0" u="none" dirty="0">
              <a:solidFill>
                <a:schemeClr val="tx1"/>
              </a:solidFill>
              <a:latin typeface="Century Gothic" panose="020B0502020202020204" pitchFamily="34" charset="0"/>
            </a:rPr>
            <a:t>review (student and scenario) and possible extensions of the scenario</a:t>
          </a:r>
          <a:r>
            <a:rPr lang="el-GR" b="1" i="0" u="none" dirty="0">
              <a:solidFill>
                <a:schemeClr val="tx1"/>
              </a:solidFill>
              <a:latin typeface="Century Gothic" panose="020B0502020202020204" pitchFamily="34" charset="0"/>
            </a:rPr>
            <a:t> </a:t>
          </a:r>
          <a:r>
            <a:rPr lang="en-US" b="0" i="1" u="none" dirty="0">
              <a:solidFill>
                <a:schemeClr val="tx1"/>
              </a:solidFill>
              <a:latin typeface="Century Gothic" panose="020B0502020202020204" pitchFamily="34" charset="0"/>
            </a:rPr>
            <a:t>Assessment &amp; Feedback </a:t>
          </a:r>
          <a:endParaRPr lang="en-GB" b="1" i="1" dirty="0">
            <a:solidFill>
              <a:schemeClr val="tx1"/>
            </a:solidFill>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US" sz="1050" b="1" dirty="0">
              <a:latin typeface="Century Gothic" panose="020B0502020202020204" pitchFamily="34" charset="0"/>
            </a:rPr>
            <a:t>H</a:t>
          </a:r>
          <a:endParaRPr lang="en-GB" sz="1050" b="1" dirty="0">
            <a:latin typeface="Century Gothic" panose="020B0502020202020204" pitchFamily="34" charset="0"/>
          </a:endParaRP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solidFill>
                <a:schemeClr val="tx2"/>
              </a:solidFill>
              <a:latin typeface="Century Gothic" panose="020B0502020202020204" pitchFamily="34" charset="0"/>
            </a:rPr>
            <a:t>Documentation</a:t>
          </a:r>
          <a:endParaRPr lang="en-GB" b="1" dirty="0">
            <a:solidFill>
              <a:schemeClr val="tx2"/>
            </a:solidFill>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solidFill>
                <a:schemeClr val="tx2"/>
              </a:solidFill>
              <a:latin typeface="Century Gothic" panose="020B0502020202020204" pitchFamily="34" charset="0"/>
            </a:rPr>
            <a:t>Learning Outcomes &amp; Goals (Outcome/ Object)</a:t>
          </a:r>
          <a:endParaRPr lang="en-GB" i="1" dirty="0">
            <a:solidFill>
              <a:schemeClr val="tx2"/>
            </a:solidFill>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solidFill>
                <a:schemeClr val="tx2"/>
              </a:solidFill>
              <a:latin typeface="Century Gothic" panose="020B0502020202020204" pitchFamily="34" charset="0"/>
            </a:rPr>
            <a:t>Learners' representations of the subject matter and possible difficulties in their thinking</a:t>
          </a:r>
          <a:endParaRPr lang="en-GB" b="0" i="1" dirty="0">
            <a:solidFill>
              <a:schemeClr val="tx2"/>
            </a:solidFill>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solidFill>
                <a:schemeClr val="tx2"/>
              </a:solidFill>
              <a:latin typeface="Century Gothic" panose="020B0502020202020204" pitchFamily="34" charset="0"/>
            </a:rPr>
            <a:t>ICT Tools</a:t>
          </a:r>
          <a:r>
            <a:rPr lang="el-GR" b="0" i="1" u="none" dirty="0">
              <a:solidFill>
                <a:schemeClr val="tx2"/>
              </a:solidFill>
              <a:latin typeface="Century Gothic" panose="020B0502020202020204" pitchFamily="34" charset="0"/>
            </a:rPr>
            <a:t>,</a:t>
          </a:r>
          <a:r>
            <a:rPr lang="en-US" b="0" i="1" u="none" dirty="0">
              <a:solidFill>
                <a:schemeClr val="tx2"/>
              </a:solidFill>
              <a:latin typeface="Century Gothic" panose="020B0502020202020204" pitchFamily="34" charset="0"/>
            </a:rPr>
            <a:t>Emerging Technologies and materials development</a:t>
          </a:r>
          <a:endParaRPr lang="en-GB" b="1" i="1" dirty="0">
            <a:solidFill>
              <a:schemeClr val="tx2"/>
            </a:solidFill>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solidFill>
                <a:schemeClr val="tx2"/>
              </a:solidFill>
              <a:latin typeface="Century Gothic" panose="020B0502020202020204" pitchFamily="34" charset="0"/>
            </a:rPr>
            <a:t>In-Class e-Activities (In-situ &amp; Online) (Learning Strategies)</a:t>
          </a:r>
          <a:endParaRPr lang="en-GB" b="1" i="1" dirty="0">
            <a:solidFill>
              <a:schemeClr val="tx2"/>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solidFill>
                <a:schemeClr val="tx2"/>
              </a:solidFill>
              <a:latin typeface="Century Gothic" panose="020B0502020202020204" pitchFamily="34" charset="0"/>
            </a:rPr>
            <a:t>Implementation Plan (Rules/</a:t>
          </a:r>
          <a:r>
            <a:rPr lang="el-GR" b="0" i="1"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Division of Labor)</a:t>
          </a:r>
          <a:endParaRPr lang="en-GB" b="1" i="1" dirty="0">
            <a:solidFill>
              <a:schemeClr val="tx2"/>
            </a:solidFill>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solidFill>
                <a:schemeClr val="tx2"/>
              </a:solidFill>
              <a:latin typeface="Century Gothic" panose="020B0502020202020204" pitchFamily="34" charset="0"/>
            </a:rPr>
            <a:t>Scenario Documentation &amp; Reflection (Institutional Context)</a:t>
          </a:r>
          <a:endParaRPr lang="en-GB" b="1" i="1" dirty="0">
            <a:solidFill>
              <a:schemeClr val="tx2"/>
            </a:solidFill>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AB54D390-176A-4F3B-B698-5A572620A2C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88EF4A22-6B8F-4CF5-B0A2-7C6AA44137BC}">
      <dgm:prSet phldrT="[Text]" phldr="0" custT="1"/>
      <dgm:spPr/>
      <dgm:t>
        <a:bodyPr anchor="b"/>
        <a:lstStyle/>
        <a:p>
          <a:pPr>
            <a:lnSpc>
              <a:spcPct val="150000"/>
            </a:lnSpc>
          </a:pPr>
          <a:r>
            <a:rPr lang="en-US" sz="1050" b="1" dirty="0">
              <a:latin typeface="Century Gothic" panose="020B0502020202020204" pitchFamily="34" charset="0"/>
            </a:rPr>
            <a:t>A</a:t>
          </a:r>
          <a:endParaRPr lang="en-GB" sz="1050" b="1" dirty="0">
            <a:latin typeface="Century Gothic" panose="020B0502020202020204" pitchFamily="34" charset="0"/>
          </a:endParaRPr>
        </a:p>
      </dgm:t>
    </dgm:pt>
    <dgm:pt modelId="{8EF6420E-40E5-4284-9ECA-327A8C570D9F}" type="parTrans" cxnId="{ED3398A6-A197-4341-B80D-C853EA7565C1}">
      <dgm:prSet/>
      <dgm:spPr/>
      <dgm:t>
        <a:bodyPr/>
        <a:lstStyle/>
        <a:p>
          <a:endParaRPr lang="en-GB">
            <a:latin typeface="Century Gothic" panose="020B0502020202020204" pitchFamily="34" charset="0"/>
          </a:endParaRPr>
        </a:p>
      </dgm:t>
    </dgm:pt>
    <dgm:pt modelId="{6A1DBFCD-A3B3-4413-9EF6-E2D6E9D05739}" type="sibTrans" cxnId="{ED3398A6-A197-4341-B80D-C853EA7565C1}">
      <dgm:prSet/>
      <dgm:spPr/>
      <dgm:t>
        <a:bodyPr/>
        <a:lstStyle/>
        <a:p>
          <a:endParaRPr lang="en-GB">
            <a:latin typeface="Century Gothic" panose="020B0502020202020204" pitchFamily="34" charset="0"/>
          </a:endParaRPr>
        </a:p>
      </dgm:t>
    </dgm:pt>
    <dgm:pt modelId="{3B2326D4-4AF3-4157-93E7-CFA7467436CD}">
      <dgm:prSet phldrT="[Text]"/>
      <dgm:spPr/>
      <dgm:t>
        <a:bodyPr/>
        <a:lstStyle/>
        <a:p>
          <a:pPr>
            <a:buNone/>
          </a:pPr>
          <a:r>
            <a:rPr lang="en-US" b="1" i="0" u="none" dirty="0">
              <a:solidFill>
                <a:schemeClr val="tx2"/>
              </a:solidFill>
              <a:latin typeface="Century Gothic" panose="020B0502020202020204" pitchFamily="34" charset="0"/>
            </a:rPr>
            <a:t>Teaching analysis of the subject matter</a:t>
          </a:r>
          <a:endParaRPr lang="en-GB" b="1" dirty="0">
            <a:solidFill>
              <a:schemeClr val="tx2"/>
            </a:solidFill>
            <a:latin typeface="Century Gothic" panose="020B0502020202020204" pitchFamily="34" charset="0"/>
          </a:endParaRPr>
        </a:p>
      </dgm:t>
    </dgm:pt>
    <dgm:pt modelId="{0C14A1E4-AF51-42B6-8F0B-5080E1A58370}" type="parTrans" cxnId="{D1C452D9-AFCD-4EB3-AB9E-12BDB9B6B1AA}">
      <dgm:prSet/>
      <dgm:spPr/>
      <dgm:t>
        <a:bodyPr/>
        <a:lstStyle/>
        <a:p>
          <a:endParaRPr lang="en-GB">
            <a:latin typeface="Century Gothic" panose="020B0502020202020204" pitchFamily="34" charset="0"/>
          </a:endParaRPr>
        </a:p>
      </dgm:t>
    </dgm:pt>
    <dgm:pt modelId="{0691AEB7-7A86-44B1-9F23-EFE974DB7210}" type="sibTrans" cxnId="{D1C452D9-AFCD-4EB3-AB9E-12BDB9B6B1AA}">
      <dgm:prSet/>
      <dgm:spPr/>
      <dgm:t>
        <a:bodyPr/>
        <a:lstStyle/>
        <a:p>
          <a:endParaRPr lang="en-GB">
            <a:latin typeface="Century Gothic" panose="020B0502020202020204" pitchFamily="34" charset="0"/>
          </a:endParaRPr>
        </a:p>
      </dgm:t>
    </dgm:pt>
    <dgm:pt modelId="{4F225D9B-FD50-4C5E-AB52-38B68B1B55F3}">
      <dgm:prSet phldrT="[Text]" phldr="0" custT="1"/>
      <dgm:spPr/>
      <dgm:t>
        <a:bodyPr anchor="b"/>
        <a:lstStyle/>
        <a:p>
          <a:pPr>
            <a:lnSpc>
              <a:spcPct val="150000"/>
            </a:lnSpc>
          </a:pPr>
          <a:r>
            <a:rPr lang="en-US" sz="1050" b="1" dirty="0">
              <a:latin typeface="Century Gothic" panose="020B0502020202020204" pitchFamily="34" charset="0"/>
            </a:rPr>
            <a:t>B</a:t>
          </a:r>
          <a:endParaRPr lang="en-GB" sz="1050" b="1" dirty="0">
            <a:latin typeface="Century Gothic" panose="020B0502020202020204" pitchFamily="34" charset="0"/>
          </a:endParaRPr>
        </a:p>
      </dgm:t>
    </dgm:pt>
    <dgm:pt modelId="{EB990DAE-59E4-49B1-AB93-9355946FED5E}" type="parTrans" cxnId="{D4941825-1525-4CF5-A7A3-6D6558283BBA}">
      <dgm:prSet/>
      <dgm:spPr/>
      <dgm:t>
        <a:bodyPr/>
        <a:lstStyle/>
        <a:p>
          <a:endParaRPr lang="en-GB">
            <a:latin typeface="Century Gothic" panose="020B0502020202020204" pitchFamily="34" charset="0"/>
          </a:endParaRPr>
        </a:p>
      </dgm:t>
    </dgm:pt>
    <dgm:pt modelId="{32F8CFD3-6DF1-4E7A-B4CA-5817481AF25D}" type="sibTrans" cxnId="{D4941825-1525-4CF5-A7A3-6D6558283BBA}">
      <dgm:prSet/>
      <dgm:spPr/>
      <dgm:t>
        <a:bodyPr/>
        <a:lstStyle/>
        <a:p>
          <a:endParaRPr lang="en-GB">
            <a:latin typeface="Century Gothic" panose="020B0502020202020204" pitchFamily="34" charset="0"/>
          </a:endParaRPr>
        </a:p>
      </dgm:t>
    </dgm:pt>
    <dgm:pt modelId="{9E749F47-7822-46C7-9044-7CD86097A01E}">
      <dgm:prSet phldrT="[Text]"/>
      <dgm:spPr/>
      <dgm:t>
        <a:bodyPr/>
        <a:lstStyle/>
        <a:p>
          <a:pPr>
            <a:buNone/>
          </a:pPr>
          <a:r>
            <a:rPr lang="en-US" b="1" i="0" u="none" dirty="0">
              <a:solidFill>
                <a:schemeClr val="tx2"/>
              </a:solidFill>
              <a:latin typeface="Century Gothic" panose="020B0502020202020204" pitchFamily="34" charset="0"/>
            </a:rPr>
            <a:t>Cognitive analysis</a:t>
          </a:r>
          <a:endParaRPr lang="en-GB" b="0" dirty="0">
            <a:solidFill>
              <a:schemeClr val="tx2"/>
            </a:solidFill>
            <a:latin typeface="Century Gothic" panose="020B0502020202020204" pitchFamily="34" charset="0"/>
          </a:endParaRPr>
        </a:p>
      </dgm:t>
    </dgm:pt>
    <dgm:pt modelId="{DE998266-CD79-4B4A-85F5-9B6CB1903303}" type="parTrans" cxnId="{CDD1ADA6-0B54-449B-957D-26297CC4867A}">
      <dgm:prSet/>
      <dgm:spPr/>
      <dgm:t>
        <a:bodyPr/>
        <a:lstStyle/>
        <a:p>
          <a:endParaRPr lang="en-GB">
            <a:latin typeface="Century Gothic" panose="020B0502020202020204" pitchFamily="34" charset="0"/>
          </a:endParaRPr>
        </a:p>
      </dgm:t>
    </dgm:pt>
    <dgm:pt modelId="{EA0CC669-BED2-45D2-97B6-CDC4D4DF658F}" type="sibTrans" cxnId="{CDD1ADA6-0B54-449B-957D-26297CC4867A}">
      <dgm:prSet/>
      <dgm:spPr/>
      <dgm:t>
        <a:bodyPr/>
        <a:lstStyle/>
        <a:p>
          <a:endParaRPr lang="en-GB">
            <a:latin typeface="Century Gothic" panose="020B0502020202020204" pitchFamily="34" charset="0"/>
          </a:endParaRPr>
        </a:p>
      </dgm:t>
    </dgm:pt>
    <dgm:pt modelId="{348AC383-9FD6-4D4C-8474-6C2BF30F6B26}">
      <dgm:prSet phldrT="[Text]" phldr="0" custT="1"/>
      <dgm:spPr/>
      <dgm:t>
        <a:bodyPr anchor="b"/>
        <a:lstStyle/>
        <a:p>
          <a:pPr>
            <a:lnSpc>
              <a:spcPct val="150000"/>
            </a:lnSpc>
          </a:pPr>
          <a:r>
            <a:rPr lang="en-US" sz="1050" b="1" dirty="0">
              <a:latin typeface="Century Gothic" panose="020B0502020202020204" pitchFamily="34" charset="0"/>
            </a:rPr>
            <a:t>C</a:t>
          </a:r>
          <a:endParaRPr lang="en-GB" sz="1050" b="1" dirty="0">
            <a:latin typeface="Century Gothic" panose="020B0502020202020204" pitchFamily="34" charset="0"/>
          </a:endParaRPr>
        </a:p>
      </dgm:t>
    </dgm:pt>
    <dgm:pt modelId="{5B09E7BF-715E-4F2D-A4A5-06D73A90D300}" type="parTrans" cxnId="{8E39F8B8-1685-4E01-B5C7-423A7DC44875}">
      <dgm:prSet/>
      <dgm:spPr/>
      <dgm:t>
        <a:bodyPr/>
        <a:lstStyle/>
        <a:p>
          <a:endParaRPr lang="en-GB">
            <a:latin typeface="Century Gothic" panose="020B0502020202020204" pitchFamily="34" charset="0"/>
          </a:endParaRPr>
        </a:p>
      </dgm:t>
    </dgm:pt>
    <dgm:pt modelId="{3EF6E340-00C8-4A83-AD28-B848653FB64A}" type="sibTrans" cxnId="{8E39F8B8-1685-4E01-B5C7-423A7DC44875}">
      <dgm:prSet/>
      <dgm:spPr/>
      <dgm:t>
        <a:bodyPr/>
        <a:lstStyle/>
        <a:p>
          <a:endParaRPr lang="en-GB">
            <a:latin typeface="Century Gothic" panose="020B0502020202020204" pitchFamily="34" charset="0"/>
          </a:endParaRPr>
        </a:p>
      </dgm:t>
    </dgm:pt>
    <dgm:pt modelId="{C4976AF4-75AF-406B-B83E-29EED6A7F830}">
      <dgm:prSet phldrT="[Text]"/>
      <dgm:spPr/>
      <dgm:t>
        <a:bodyPr/>
        <a:lstStyle/>
        <a:p>
          <a:pPr>
            <a:buNone/>
          </a:pPr>
          <a:r>
            <a:rPr lang="en-US" b="1" i="0" u="none" dirty="0">
              <a:solidFill>
                <a:schemeClr val="tx2"/>
              </a:solidFill>
              <a:latin typeface="Century Gothic" panose="020B0502020202020204" pitchFamily="34" charset="0"/>
            </a:rPr>
            <a:t>Purpose and objectives</a:t>
          </a:r>
          <a:endParaRPr lang="en-GB" b="1" dirty="0">
            <a:solidFill>
              <a:schemeClr val="tx2"/>
            </a:solidFill>
            <a:latin typeface="Century Gothic" panose="020B0502020202020204" pitchFamily="34" charset="0"/>
          </a:endParaRPr>
        </a:p>
      </dgm:t>
    </dgm:pt>
    <dgm:pt modelId="{571F20D6-01C6-40C7-B969-74D2A5301263}" type="parTrans" cxnId="{A098754E-88C3-4EDC-A8F7-8707B710F144}">
      <dgm:prSet/>
      <dgm:spPr/>
      <dgm:t>
        <a:bodyPr/>
        <a:lstStyle/>
        <a:p>
          <a:endParaRPr lang="en-GB">
            <a:latin typeface="Century Gothic" panose="020B0502020202020204" pitchFamily="34" charset="0"/>
          </a:endParaRPr>
        </a:p>
      </dgm:t>
    </dgm:pt>
    <dgm:pt modelId="{761137D1-4E5F-4554-9793-6DE46AC9F6E9}" type="sibTrans" cxnId="{A098754E-88C3-4EDC-A8F7-8707B710F144}">
      <dgm:prSet/>
      <dgm:spPr/>
      <dgm:t>
        <a:bodyPr/>
        <a:lstStyle/>
        <a:p>
          <a:endParaRPr lang="en-GB">
            <a:latin typeface="Century Gothic" panose="020B0502020202020204" pitchFamily="34" charset="0"/>
          </a:endParaRPr>
        </a:p>
      </dgm:t>
    </dgm:pt>
    <dgm:pt modelId="{BD6CBC19-8E02-4232-A862-F5F80C2F7A91}">
      <dgm:prSet phldrT="[Text]" phldr="0" custT="1"/>
      <dgm:spPr/>
      <dgm:t>
        <a:bodyPr anchor="b"/>
        <a:lstStyle/>
        <a:p>
          <a:pPr>
            <a:lnSpc>
              <a:spcPct val="150000"/>
            </a:lnSpc>
          </a:pPr>
          <a:r>
            <a:rPr lang="en-US" sz="1050" b="1" dirty="0">
              <a:latin typeface="Century Gothic" panose="020B0502020202020204" pitchFamily="34" charset="0"/>
            </a:rPr>
            <a:t>D</a:t>
          </a:r>
          <a:endParaRPr lang="en-GB" sz="1050" b="1" dirty="0">
            <a:latin typeface="Century Gothic" panose="020B0502020202020204" pitchFamily="34" charset="0"/>
          </a:endParaRPr>
        </a:p>
      </dgm:t>
    </dgm:pt>
    <dgm:pt modelId="{45282EB2-4173-44A1-8889-137B3930FC6A}" type="parTrans" cxnId="{12EFFCF7-ECAD-4F92-9782-4FCC51B47CD6}">
      <dgm:prSet/>
      <dgm:spPr/>
      <dgm:t>
        <a:bodyPr/>
        <a:lstStyle/>
        <a:p>
          <a:endParaRPr lang="en-GB">
            <a:latin typeface="Century Gothic" panose="020B0502020202020204" pitchFamily="34" charset="0"/>
          </a:endParaRPr>
        </a:p>
      </dgm:t>
    </dgm:pt>
    <dgm:pt modelId="{05BCA493-79A7-41EE-A1D3-9335CAAE5CE9}" type="sibTrans" cxnId="{12EFFCF7-ECAD-4F92-9782-4FCC51B47CD6}">
      <dgm:prSet/>
      <dgm:spPr/>
      <dgm:t>
        <a:bodyPr/>
        <a:lstStyle/>
        <a:p>
          <a:endParaRPr lang="en-GB">
            <a:latin typeface="Century Gothic" panose="020B0502020202020204" pitchFamily="34" charset="0"/>
          </a:endParaRPr>
        </a:p>
      </dgm:t>
    </dgm:pt>
    <dgm:pt modelId="{64AAA1EA-E4AE-4870-B828-EBDCD922E727}">
      <dgm:prSet phldrT="[Text]"/>
      <dgm:spPr/>
      <dgm:t>
        <a:bodyPr/>
        <a:lstStyle/>
        <a:p>
          <a:pPr>
            <a:buNone/>
          </a:pPr>
          <a:r>
            <a:rPr lang="en-US" b="1" i="0" u="none" dirty="0">
              <a:solidFill>
                <a:schemeClr val="tx2"/>
              </a:solidFill>
              <a:latin typeface="Century Gothic" panose="020B0502020202020204" pitchFamily="34" charset="0"/>
            </a:rPr>
            <a:t>Development - selection of materials and Tools</a:t>
          </a:r>
          <a:endParaRPr lang="en-GB" b="1" dirty="0">
            <a:solidFill>
              <a:schemeClr val="tx2"/>
            </a:solidFill>
            <a:latin typeface="Century Gothic" panose="020B0502020202020204" pitchFamily="34" charset="0"/>
          </a:endParaRPr>
        </a:p>
      </dgm:t>
    </dgm:pt>
    <dgm:pt modelId="{0661C50E-B7D2-4CB1-AAA3-4BE4F0798AD4}" type="parTrans" cxnId="{F6D505A9-AAEB-40D6-AB8F-26F916198DA2}">
      <dgm:prSet/>
      <dgm:spPr/>
      <dgm:t>
        <a:bodyPr/>
        <a:lstStyle/>
        <a:p>
          <a:endParaRPr lang="en-GB">
            <a:latin typeface="Century Gothic" panose="020B0502020202020204" pitchFamily="34" charset="0"/>
          </a:endParaRPr>
        </a:p>
      </dgm:t>
    </dgm:pt>
    <dgm:pt modelId="{7E7C3ACA-628D-4591-8436-6D278CF65C88}" type="sibTrans" cxnId="{F6D505A9-AAEB-40D6-AB8F-26F916198DA2}">
      <dgm:prSet/>
      <dgm:spPr/>
      <dgm:t>
        <a:bodyPr/>
        <a:lstStyle/>
        <a:p>
          <a:endParaRPr lang="en-GB">
            <a:latin typeface="Century Gothic" panose="020B0502020202020204" pitchFamily="34" charset="0"/>
          </a:endParaRPr>
        </a:p>
      </dgm:t>
    </dgm:pt>
    <dgm:pt modelId="{C45DBA93-30D8-4957-A07E-F0163B5AD2DB}">
      <dgm:prSet phldrT="[Text]" phldr="0" custT="1"/>
      <dgm:spPr/>
      <dgm:t>
        <a:bodyPr anchor="b"/>
        <a:lstStyle/>
        <a:p>
          <a:pPr>
            <a:lnSpc>
              <a:spcPct val="150000"/>
            </a:lnSpc>
          </a:pPr>
          <a:r>
            <a:rPr lang="en-US" sz="1050" b="1" dirty="0">
              <a:latin typeface="Century Gothic" panose="020B0502020202020204" pitchFamily="34" charset="0"/>
            </a:rPr>
            <a:t>E</a:t>
          </a:r>
          <a:endParaRPr lang="en-GB" sz="1050" b="1" dirty="0">
            <a:latin typeface="Century Gothic" panose="020B0502020202020204" pitchFamily="34" charset="0"/>
          </a:endParaRPr>
        </a:p>
      </dgm:t>
    </dgm:pt>
    <dgm:pt modelId="{167E53A2-92B0-417C-845B-E03C1A9EF8D2}" type="parTrans" cxnId="{5882C786-9279-4A8F-9888-7B383DD220EE}">
      <dgm:prSet/>
      <dgm:spPr/>
      <dgm:t>
        <a:bodyPr/>
        <a:lstStyle/>
        <a:p>
          <a:endParaRPr lang="en-GB">
            <a:latin typeface="Century Gothic" panose="020B0502020202020204" pitchFamily="34" charset="0"/>
          </a:endParaRPr>
        </a:p>
      </dgm:t>
    </dgm:pt>
    <dgm:pt modelId="{84053A9E-042E-4958-BC87-F30B4B7188A9}" type="sibTrans" cxnId="{5882C786-9279-4A8F-9888-7B383DD220EE}">
      <dgm:prSet/>
      <dgm:spPr/>
      <dgm:t>
        <a:bodyPr/>
        <a:lstStyle/>
        <a:p>
          <a:endParaRPr lang="en-GB">
            <a:latin typeface="Century Gothic" panose="020B0502020202020204" pitchFamily="34" charset="0"/>
          </a:endParaRPr>
        </a:p>
      </dgm:t>
    </dgm:pt>
    <dgm:pt modelId="{9142931B-02D6-433F-8765-033B205E215B}">
      <dgm:prSet phldrT="[Text]"/>
      <dgm:spPr/>
      <dgm:t>
        <a:bodyPr/>
        <a:lstStyle/>
        <a:p>
          <a:pPr>
            <a:buNone/>
          </a:pPr>
          <a:r>
            <a:rPr lang="en-US" b="1" i="0" u="none" dirty="0">
              <a:solidFill>
                <a:schemeClr val="tx2"/>
              </a:solidFill>
              <a:latin typeface="Century Gothic" panose="020B0502020202020204" pitchFamily="34" charset="0"/>
            </a:rPr>
            <a:t>Development of learning activities</a:t>
          </a:r>
          <a:endParaRPr lang="en-GB" b="1" dirty="0">
            <a:solidFill>
              <a:schemeClr val="tx2"/>
            </a:solidFill>
            <a:latin typeface="Century Gothic" panose="020B0502020202020204" pitchFamily="34" charset="0"/>
          </a:endParaRPr>
        </a:p>
      </dgm:t>
    </dgm:pt>
    <dgm:pt modelId="{7A74FFD3-DFA3-42B8-A3AF-7E5BB9B455A0}" type="parTrans" cxnId="{038A649F-7CFE-4B84-8243-D20E221D61AC}">
      <dgm:prSet/>
      <dgm:spPr/>
      <dgm:t>
        <a:bodyPr/>
        <a:lstStyle/>
        <a:p>
          <a:endParaRPr lang="en-GB">
            <a:latin typeface="Century Gothic" panose="020B0502020202020204" pitchFamily="34" charset="0"/>
          </a:endParaRPr>
        </a:p>
      </dgm:t>
    </dgm:pt>
    <dgm:pt modelId="{E2BF4F29-B937-440D-B64D-503D912FEBC0}" type="sibTrans" cxnId="{038A649F-7CFE-4B84-8243-D20E221D61AC}">
      <dgm:prSet/>
      <dgm:spPr/>
      <dgm:t>
        <a:bodyPr/>
        <a:lstStyle/>
        <a:p>
          <a:endParaRPr lang="en-GB">
            <a:latin typeface="Century Gothic" panose="020B0502020202020204" pitchFamily="34" charset="0"/>
          </a:endParaRPr>
        </a:p>
      </dgm:t>
    </dgm:pt>
    <dgm:pt modelId="{7526BCD3-D522-4E8D-9301-51FDFB4F220C}">
      <dgm:prSet phldrT="[Text]" phldr="0" custT="1"/>
      <dgm:spPr/>
      <dgm:t>
        <a:bodyPr anchor="b"/>
        <a:lstStyle/>
        <a:p>
          <a:pPr>
            <a:lnSpc>
              <a:spcPct val="150000"/>
            </a:lnSpc>
          </a:pPr>
          <a:r>
            <a:rPr lang="en-US" sz="1050" b="1" dirty="0">
              <a:latin typeface="Century Gothic" panose="020B0502020202020204" pitchFamily="34" charset="0"/>
            </a:rPr>
            <a:t>F</a:t>
          </a:r>
          <a:endParaRPr lang="en-GB" sz="1050" b="1" dirty="0">
            <a:latin typeface="Century Gothic" panose="020B0502020202020204" pitchFamily="34" charset="0"/>
          </a:endParaRPr>
        </a:p>
      </dgm:t>
    </dgm:pt>
    <dgm:pt modelId="{49248AC6-6C53-4A21-A5C8-78163497C5D0}" type="parTrans" cxnId="{70BD8A90-9950-450F-97E3-22C96FE8313F}">
      <dgm:prSet/>
      <dgm:spPr/>
      <dgm:t>
        <a:bodyPr/>
        <a:lstStyle/>
        <a:p>
          <a:endParaRPr lang="en-GB">
            <a:latin typeface="Century Gothic" panose="020B0502020202020204" pitchFamily="34" charset="0"/>
          </a:endParaRPr>
        </a:p>
      </dgm:t>
    </dgm:pt>
    <dgm:pt modelId="{8A12CAAF-C5E8-4F20-8A56-7E829EBB1995}" type="sibTrans" cxnId="{70BD8A90-9950-450F-97E3-22C96FE8313F}">
      <dgm:prSet/>
      <dgm:spPr/>
      <dgm:t>
        <a:bodyPr/>
        <a:lstStyle/>
        <a:p>
          <a:endParaRPr lang="en-GB">
            <a:latin typeface="Century Gothic" panose="020B0502020202020204" pitchFamily="34" charset="0"/>
          </a:endParaRPr>
        </a:p>
      </dgm:t>
    </dgm:pt>
    <dgm:pt modelId="{85449C44-C992-44DE-ADE7-23AF3019C5F8}">
      <dgm:prSet phldrT="[Text]"/>
      <dgm:spPr/>
      <dgm:t>
        <a:bodyPr/>
        <a:lstStyle/>
        <a:p>
          <a:pPr>
            <a:buNone/>
          </a:pPr>
          <a:r>
            <a:rPr lang="en-US" b="1" i="0" u="none" dirty="0">
              <a:solidFill>
                <a:schemeClr val="tx2"/>
              </a:solidFill>
              <a:latin typeface="Century Gothic" panose="020B0502020202020204" pitchFamily="34" charset="0"/>
            </a:rPr>
            <a:t>Application in the classroom (implementation and evaluation</a:t>
          </a:r>
          <a:r>
            <a:rPr lang="el-GR" b="1" i="0" u="none" dirty="0">
              <a:solidFill>
                <a:schemeClr val="tx2"/>
              </a:solidFill>
              <a:latin typeface="Century Gothic" panose="020B0502020202020204" pitchFamily="34" charset="0"/>
            </a:rPr>
            <a:t>)</a:t>
          </a:r>
          <a:endParaRPr lang="en-GB" b="1" dirty="0">
            <a:solidFill>
              <a:schemeClr val="tx2"/>
            </a:solidFill>
            <a:latin typeface="Century Gothic" panose="020B0502020202020204" pitchFamily="34" charset="0"/>
          </a:endParaRPr>
        </a:p>
      </dgm:t>
    </dgm:pt>
    <dgm:pt modelId="{A0414A8D-471A-468B-BE59-0BE49D9EB67A}" type="parTrans" cxnId="{9ACDF02C-0709-4C5D-ACB6-E85099C7939A}">
      <dgm:prSet/>
      <dgm:spPr/>
      <dgm:t>
        <a:bodyPr/>
        <a:lstStyle/>
        <a:p>
          <a:endParaRPr lang="en-GB">
            <a:latin typeface="Century Gothic" panose="020B0502020202020204" pitchFamily="34" charset="0"/>
          </a:endParaRPr>
        </a:p>
      </dgm:t>
    </dgm:pt>
    <dgm:pt modelId="{D55B7716-7294-4E89-B60C-8A92C4C56D54}" type="sibTrans" cxnId="{9ACDF02C-0709-4C5D-ACB6-E85099C7939A}">
      <dgm:prSet/>
      <dgm:spPr/>
      <dgm:t>
        <a:bodyPr/>
        <a:lstStyle/>
        <a:p>
          <a:endParaRPr lang="en-GB">
            <a:latin typeface="Century Gothic" panose="020B0502020202020204" pitchFamily="34" charset="0"/>
          </a:endParaRPr>
        </a:p>
      </dgm:t>
    </dgm:pt>
    <dgm:pt modelId="{34F9DD8D-19D7-4C63-8D4A-F552704E42B5}">
      <dgm:prSet phldrT="[Text]" phldr="0" custT="1"/>
      <dgm:spPr/>
      <dgm:t>
        <a:bodyPr anchor="b"/>
        <a:lstStyle/>
        <a:p>
          <a:pPr>
            <a:lnSpc>
              <a:spcPct val="150000"/>
            </a:lnSpc>
          </a:pPr>
          <a:r>
            <a:rPr lang="en-US" sz="1050" b="1" dirty="0">
              <a:latin typeface="Century Gothic" panose="020B0502020202020204" pitchFamily="34" charset="0"/>
            </a:rPr>
            <a:t>G</a:t>
          </a:r>
          <a:endParaRPr lang="en-GB" sz="1050" b="1" dirty="0">
            <a:latin typeface="Century Gothic" panose="020B0502020202020204" pitchFamily="34" charset="0"/>
          </a:endParaRPr>
        </a:p>
      </dgm:t>
    </dgm:pt>
    <dgm:pt modelId="{DD448250-EC03-4D23-9B03-C507CE45D50A}" type="parTrans" cxnId="{9B9D1DFC-FC80-451F-B82D-194BDBA51612}">
      <dgm:prSet/>
      <dgm:spPr/>
      <dgm:t>
        <a:bodyPr/>
        <a:lstStyle/>
        <a:p>
          <a:endParaRPr lang="en-GB">
            <a:latin typeface="Century Gothic" panose="020B0502020202020204" pitchFamily="34" charset="0"/>
          </a:endParaRPr>
        </a:p>
      </dgm:t>
    </dgm:pt>
    <dgm:pt modelId="{C6203E86-A8CE-4875-AABF-FED8D9A11834}" type="sibTrans" cxnId="{9B9D1DFC-FC80-451F-B82D-194BDBA51612}">
      <dgm:prSet/>
      <dgm:spPr/>
      <dgm:t>
        <a:bodyPr/>
        <a:lstStyle/>
        <a:p>
          <a:endParaRPr lang="en-GB">
            <a:latin typeface="Century Gothic" panose="020B0502020202020204" pitchFamily="34" charset="0"/>
          </a:endParaRPr>
        </a:p>
      </dgm:t>
    </dgm:pt>
    <dgm:pt modelId="{74927A90-B26B-4C52-8AFD-36FD3F3775A8}">
      <dgm:prSet phldrT="[Text]"/>
      <dgm:spPr/>
      <dgm:t>
        <a:bodyPr/>
        <a:lstStyle/>
        <a:p>
          <a:pPr>
            <a:buNone/>
          </a:pPr>
          <a:r>
            <a:rPr lang="en-US" b="1" i="0" u="none" dirty="0">
              <a:solidFill>
                <a:schemeClr val="tx2"/>
              </a:solidFill>
              <a:latin typeface="Century Gothic" panose="020B0502020202020204" pitchFamily="34" charset="0"/>
            </a:rPr>
            <a:t>Assessment</a:t>
          </a:r>
          <a:r>
            <a:rPr lang="el-GR" b="1" i="0" u="none" dirty="0">
              <a:solidFill>
                <a:schemeClr val="tx2"/>
              </a:solidFill>
              <a:latin typeface="Century Gothic" panose="020B0502020202020204" pitchFamily="34" charset="0"/>
            </a:rPr>
            <a:t>/</a:t>
          </a:r>
          <a:r>
            <a:rPr lang="en-US" b="1" i="0" u="none" dirty="0">
              <a:solidFill>
                <a:schemeClr val="tx2"/>
              </a:solidFill>
              <a:latin typeface="Century Gothic" panose="020B0502020202020204" pitchFamily="34" charset="0"/>
            </a:rPr>
            <a:t>review (student and scenario) and possible extensions of the scenario</a:t>
          </a:r>
          <a:r>
            <a:rPr lang="el-GR" b="1" i="0"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Assessment &amp; Feedback </a:t>
          </a:r>
          <a:endParaRPr lang="en-GB" b="1" i="1" dirty="0">
            <a:solidFill>
              <a:schemeClr val="tx2"/>
            </a:solidFill>
            <a:latin typeface="Century Gothic" panose="020B0502020202020204" pitchFamily="34" charset="0"/>
          </a:endParaRPr>
        </a:p>
      </dgm:t>
    </dgm:pt>
    <dgm:pt modelId="{98D0DC66-DCF8-4E80-95FE-F0DE79C015C9}" type="parTrans" cxnId="{F07968EC-6A18-4EB9-A213-5195F226CF1D}">
      <dgm:prSet/>
      <dgm:spPr/>
      <dgm:t>
        <a:bodyPr/>
        <a:lstStyle/>
        <a:p>
          <a:endParaRPr lang="en-GB">
            <a:latin typeface="Century Gothic" panose="020B0502020202020204" pitchFamily="34" charset="0"/>
          </a:endParaRPr>
        </a:p>
      </dgm:t>
    </dgm:pt>
    <dgm:pt modelId="{0A28224F-6526-4A99-AA60-E202EBED13A7}" type="sibTrans" cxnId="{F07968EC-6A18-4EB9-A213-5195F226CF1D}">
      <dgm:prSet/>
      <dgm:spPr/>
      <dgm:t>
        <a:bodyPr/>
        <a:lstStyle/>
        <a:p>
          <a:endParaRPr lang="en-GB">
            <a:latin typeface="Century Gothic" panose="020B0502020202020204" pitchFamily="34" charset="0"/>
          </a:endParaRPr>
        </a:p>
      </dgm:t>
    </dgm:pt>
    <dgm:pt modelId="{4E952D63-44C2-411D-B621-7FC7D958D1BA}">
      <dgm:prSet phldrT="[Text]" phldr="0" custT="1"/>
      <dgm:spPr/>
      <dgm:t>
        <a:bodyPr anchor="b"/>
        <a:lstStyle/>
        <a:p>
          <a:pPr>
            <a:lnSpc>
              <a:spcPct val="150000"/>
            </a:lnSpc>
          </a:pPr>
          <a:r>
            <a:rPr lang="en-US" sz="1050" b="1" dirty="0">
              <a:latin typeface="Century Gothic" panose="020B0502020202020204" pitchFamily="34" charset="0"/>
            </a:rPr>
            <a:t>H</a:t>
          </a:r>
          <a:endParaRPr lang="en-GB" sz="1050" b="1" dirty="0">
            <a:latin typeface="Century Gothic" panose="020B0502020202020204" pitchFamily="34" charset="0"/>
          </a:endParaRPr>
        </a:p>
      </dgm:t>
    </dgm:pt>
    <dgm:pt modelId="{E498F500-ECB9-45C1-8FDA-D33510A613A5}" type="parTrans" cxnId="{D8E8C2C1-8BF0-4DA3-AAA5-066C2886C26D}">
      <dgm:prSet/>
      <dgm:spPr/>
      <dgm:t>
        <a:bodyPr/>
        <a:lstStyle/>
        <a:p>
          <a:endParaRPr lang="en-GB">
            <a:latin typeface="Century Gothic" panose="020B0502020202020204" pitchFamily="34" charset="0"/>
          </a:endParaRPr>
        </a:p>
      </dgm:t>
    </dgm:pt>
    <dgm:pt modelId="{4A360137-C7DE-4176-8713-1D66BE687B57}" type="sibTrans" cxnId="{D8E8C2C1-8BF0-4DA3-AAA5-066C2886C26D}">
      <dgm:prSet/>
      <dgm:spPr/>
      <dgm:t>
        <a:bodyPr/>
        <a:lstStyle/>
        <a:p>
          <a:endParaRPr lang="en-GB">
            <a:latin typeface="Century Gothic" panose="020B0502020202020204" pitchFamily="34" charset="0"/>
          </a:endParaRPr>
        </a:p>
      </dgm:t>
    </dgm:pt>
    <dgm:pt modelId="{03E6BC38-F65D-460B-B650-5F1493BF8E0D}">
      <dgm:prSet phldrT="[Text]"/>
      <dgm:spPr/>
      <dgm:t>
        <a:bodyPr/>
        <a:lstStyle/>
        <a:p>
          <a:pPr>
            <a:buNone/>
          </a:pPr>
          <a:r>
            <a:rPr lang="en-US" b="1" i="0" u="none" dirty="0">
              <a:solidFill>
                <a:schemeClr val="tx1"/>
              </a:solidFill>
              <a:latin typeface="Century Gothic" panose="020B0502020202020204" pitchFamily="34" charset="0"/>
            </a:rPr>
            <a:t>Documentation</a:t>
          </a:r>
          <a:endParaRPr lang="en-GB" b="1" dirty="0">
            <a:solidFill>
              <a:schemeClr val="tx1"/>
            </a:solidFill>
            <a:latin typeface="Century Gothic" panose="020B0502020202020204" pitchFamily="34" charset="0"/>
          </a:endParaRPr>
        </a:p>
      </dgm:t>
    </dgm:pt>
    <dgm:pt modelId="{9895920E-98FE-4E00-B38C-D357084C07DC}" type="parTrans" cxnId="{EA1AE662-BABE-4E83-8FF6-29B6D7A02A7D}">
      <dgm:prSet/>
      <dgm:spPr/>
      <dgm:t>
        <a:bodyPr/>
        <a:lstStyle/>
        <a:p>
          <a:endParaRPr lang="en-GB">
            <a:latin typeface="Century Gothic" panose="020B0502020202020204" pitchFamily="34" charset="0"/>
          </a:endParaRPr>
        </a:p>
      </dgm:t>
    </dgm:pt>
    <dgm:pt modelId="{37C361F1-47FD-4B80-A4B0-D1270DD07529}" type="sibTrans" cxnId="{EA1AE662-BABE-4E83-8FF6-29B6D7A02A7D}">
      <dgm:prSet/>
      <dgm:spPr/>
      <dgm:t>
        <a:bodyPr/>
        <a:lstStyle/>
        <a:p>
          <a:endParaRPr lang="en-GB">
            <a:latin typeface="Century Gothic" panose="020B0502020202020204" pitchFamily="34" charset="0"/>
          </a:endParaRPr>
        </a:p>
      </dgm:t>
    </dgm:pt>
    <dgm:pt modelId="{63F36046-EF50-47F6-897A-DD6EC88E77F0}">
      <dgm:prSet phldrT="[Text]"/>
      <dgm:spPr/>
      <dgm:t>
        <a:bodyPr/>
        <a:lstStyle/>
        <a:p>
          <a:pPr>
            <a:buNone/>
          </a:pPr>
          <a:r>
            <a:rPr lang="en-US" b="0" i="1" u="none" dirty="0">
              <a:solidFill>
                <a:schemeClr val="tx2"/>
              </a:solidFill>
              <a:latin typeface="Century Gothic" panose="020B0502020202020204" pitchFamily="34" charset="0"/>
            </a:rPr>
            <a:t>Scenario Subject, Theme, &amp; Audience (Content Knowledge)</a:t>
          </a:r>
          <a:endParaRPr lang="en-GB" i="1" dirty="0">
            <a:solidFill>
              <a:schemeClr val="tx2"/>
            </a:solidFill>
            <a:latin typeface="Century Gothic" panose="020B0502020202020204" pitchFamily="34" charset="0"/>
          </a:endParaRPr>
        </a:p>
      </dgm:t>
    </dgm:pt>
    <dgm:pt modelId="{183DAB0A-88B7-4261-A2E0-01BE1D4FEC74}" type="parTrans" cxnId="{F0C8AA78-F009-4527-9ED1-1B4B7094CC4A}">
      <dgm:prSet/>
      <dgm:spPr/>
      <dgm:t>
        <a:bodyPr/>
        <a:lstStyle/>
        <a:p>
          <a:endParaRPr lang="en-GB">
            <a:latin typeface="Century Gothic" panose="020B0502020202020204" pitchFamily="34" charset="0"/>
          </a:endParaRPr>
        </a:p>
      </dgm:t>
    </dgm:pt>
    <dgm:pt modelId="{6DD0EA95-4F00-4164-AF19-33416F8C33A1}" type="sibTrans" cxnId="{F0C8AA78-F009-4527-9ED1-1B4B7094CC4A}">
      <dgm:prSet/>
      <dgm:spPr/>
      <dgm:t>
        <a:bodyPr/>
        <a:lstStyle/>
        <a:p>
          <a:endParaRPr lang="en-GB">
            <a:latin typeface="Century Gothic" panose="020B0502020202020204" pitchFamily="34" charset="0"/>
          </a:endParaRPr>
        </a:p>
      </dgm:t>
    </dgm:pt>
    <dgm:pt modelId="{A281E554-912A-45FD-B6BD-A27D998325A6}">
      <dgm:prSet phldrT="[Text]"/>
      <dgm:spPr/>
      <dgm:t>
        <a:bodyPr/>
        <a:lstStyle/>
        <a:p>
          <a:pPr>
            <a:buNone/>
          </a:pPr>
          <a:r>
            <a:rPr lang="en-US" b="0" i="0" u="none" dirty="0">
              <a:solidFill>
                <a:schemeClr val="tx2"/>
              </a:solidFill>
              <a:latin typeface="Century Gothic" panose="020B0502020202020204" pitchFamily="34" charset="0"/>
            </a:rPr>
            <a:t>Learning Outcomes &amp; Goals (Outcome/ Object)</a:t>
          </a:r>
          <a:endParaRPr lang="en-GB" i="1" dirty="0">
            <a:solidFill>
              <a:schemeClr val="tx2"/>
            </a:solidFill>
            <a:latin typeface="Century Gothic" panose="020B0502020202020204" pitchFamily="34" charset="0"/>
          </a:endParaRPr>
        </a:p>
      </dgm:t>
    </dgm:pt>
    <dgm:pt modelId="{E7166AB6-A1AF-46EB-88BC-68352B14D537}" type="parTrans" cxnId="{5DEF16A8-A191-4283-878D-93D188341058}">
      <dgm:prSet/>
      <dgm:spPr/>
      <dgm:t>
        <a:bodyPr/>
        <a:lstStyle/>
        <a:p>
          <a:endParaRPr lang="en-GB">
            <a:latin typeface="Century Gothic" panose="020B0502020202020204" pitchFamily="34" charset="0"/>
          </a:endParaRPr>
        </a:p>
      </dgm:t>
    </dgm:pt>
    <dgm:pt modelId="{4BFC1674-61E0-4A71-81DB-30CC6D145BE1}" type="sibTrans" cxnId="{5DEF16A8-A191-4283-878D-93D188341058}">
      <dgm:prSet/>
      <dgm:spPr/>
      <dgm:t>
        <a:bodyPr/>
        <a:lstStyle/>
        <a:p>
          <a:endParaRPr lang="en-GB">
            <a:latin typeface="Century Gothic" panose="020B0502020202020204" pitchFamily="34" charset="0"/>
          </a:endParaRPr>
        </a:p>
      </dgm:t>
    </dgm:pt>
    <dgm:pt modelId="{08B9275A-9CCB-4DA6-B108-F0A7348E6D20}">
      <dgm:prSet phldrT="[Text]"/>
      <dgm:spPr/>
      <dgm:t>
        <a:bodyPr/>
        <a:lstStyle/>
        <a:p>
          <a:pPr>
            <a:buNone/>
          </a:pPr>
          <a:r>
            <a:rPr lang="en-US" b="0" i="1" u="none" dirty="0">
              <a:solidFill>
                <a:schemeClr val="tx2"/>
              </a:solidFill>
              <a:latin typeface="Century Gothic" panose="020B0502020202020204" pitchFamily="34" charset="0"/>
            </a:rPr>
            <a:t>Learners' representations of the subject matter and possible difficulties in their thinking</a:t>
          </a:r>
          <a:endParaRPr lang="en-GB" b="0" i="1" dirty="0">
            <a:solidFill>
              <a:schemeClr val="tx2"/>
            </a:solidFill>
            <a:latin typeface="Century Gothic" panose="020B0502020202020204" pitchFamily="34" charset="0"/>
          </a:endParaRPr>
        </a:p>
      </dgm:t>
    </dgm:pt>
    <dgm:pt modelId="{C54AF736-86AA-4671-89CD-5E8CBACB45E8}" type="parTrans" cxnId="{93F0C169-1A64-4568-AFE0-242C6D4D6C12}">
      <dgm:prSet/>
      <dgm:spPr/>
      <dgm:t>
        <a:bodyPr/>
        <a:lstStyle/>
        <a:p>
          <a:endParaRPr lang="en-GB">
            <a:latin typeface="Century Gothic" panose="020B0502020202020204" pitchFamily="34" charset="0"/>
          </a:endParaRPr>
        </a:p>
      </dgm:t>
    </dgm:pt>
    <dgm:pt modelId="{86D1A721-3E86-486B-94C8-FF31F08347F3}" type="sibTrans" cxnId="{93F0C169-1A64-4568-AFE0-242C6D4D6C12}">
      <dgm:prSet/>
      <dgm:spPr/>
      <dgm:t>
        <a:bodyPr/>
        <a:lstStyle/>
        <a:p>
          <a:endParaRPr lang="en-GB">
            <a:latin typeface="Century Gothic" panose="020B0502020202020204" pitchFamily="34" charset="0"/>
          </a:endParaRPr>
        </a:p>
      </dgm:t>
    </dgm:pt>
    <dgm:pt modelId="{02B17363-FFFD-4AEF-A458-43526504F24B}">
      <dgm:prSet phldrT="[Text]"/>
      <dgm:spPr/>
      <dgm:t>
        <a:bodyPr/>
        <a:lstStyle/>
        <a:p>
          <a:pPr>
            <a:buNone/>
          </a:pPr>
          <a:r>
            <a:rPr lang="en-US" b="0" i="1" u="none" dirty="0">
              <a:solidFill>
                <a:schemeClr val="tx2"/>
              </a:solidFill>
              <a:latin typeface="Century Gothic" panose="020B0502020202020204" pitchFamily="34" charset="0"/>
            </a:rPr>
            <a:t>ICT Tools</a:t>
          </a:r>
          <a:r>
            <a:rPr lang="el-GR" b="0" i="1" u="none" dirty="0">
              <a:solidFill>
                <a:schemeClr val="tx2"/>
              </a:solidFill>
              <a:latin typeface="Century Gothic" panose="020B0502020202020204" pitchFamily="34" charset="0"/>
            </a:rPr>
            <a:t>,</a:t>
          </a:r>
          <a:r>
            <a:rPr lang="en-US" b="0" i="1" u="none" dirty="0">
              <a:solidFill>
                <a:schemeClr val="tx2"/>
              </a:solidFill>
              <a:latin typeface="Century Gothic" panose="020B0502020202020204" pitchFamily="34" charset="0"/>
            </a:rPr>
            <a:t>Emerging Technologies and materials development</a:t>
          </a:r>
          <a:endParaRPr lang="en-GB" b="1" i="1" dirty="0">
            <a:solidFill>
              <a:schemeClr val="tx2"/>
            </a:solidFill>
            <a:latin typeface="Century Gothic" panose="020B0502020202020204" pitchFamily="34" charset="0"/>
          </a:endParaRPr>
        </a:p>
      </dgm:t>
    </dgm:pt>
    <dgm:pt modelId="{B3308182-583C-4C21-BC1F-55C4D23082A6}" type="parTrans" cxnId="{DFF3C8B5-F7B9-40F6-862F-E52E5ED26B16}">
      <dgm:prSet/>
      <dgm:spPr/>
      <dgm:t>
        <a:bodyPr/>
        <a:lstStyle/>
        <a:p>
          <a:endParaRPr lang="en-GB">
            <a:latin typeface="Century Gothic" panose="020B0502020202020204" pitchFamily="34" charset="0"/>
          </a:endParaRPr>
        </a:p>
      </dgm:t>
    </dgm:pt>
    <dgm:pt modelId="{C029D7E3-54BD-4000-9A96-FF5BB3E453D9}" type="sibTrans" cxnId="{DFF3C8B5-F7B9-40F6-862F-E52E5ED26B16}">
      <dgm:prSet/>
      <dgm:spPr/>
      <dgm:t>
        <a:bodyPr/>
        <a:lstStyle/>
        <a:p>
          <a:endParaRPr lang="en-GB">
            <a:latin typeface="Century Gothic" panose="020B0502020202020204" pitchFamily="34" charset="0"/>
          </a:endParaRPr>
        </a:p>
      </dgm:t>
    </dgm:pt>
    <dgm:pt modelId="{3DCAF029-BD62-4731-BA2D-E17E2060627F}">
      <dgm:prSet phldrT="[Text]"/>
      <dgm:spPr/>
      <dgm:t>
        <a:bodyPr/>
        <a:lstStyle/>
        <a:p>
          <a:pPr>
            <a:buNone/>
          </a:pPr>
          <a:r>
            <a:rPr lang="en-US" b="0" i="1" u="none" dirty="0">
              <a:solidFill>
                <a:schemeClr val="tx2"/>
              </a:solidFill>
              <a:latin typeface="Century Gothic" panose="020B0502020202020204" pitchFamily="34" charset="0"/>
            </a:rPr>
            <a:t>In-Class e-Activities (In-situ &amp; Online) (Learning Strategies)</a:t>
          </a:r>
          <a:endParaRPr lang="en-GB" b="1" i="1" dirty="0">
            <a:solidFill>
              <a:schemeClr val="tx2"/>
            </a:solidFill>
            <a:latin typeface="Century Gothic" panose="020B0502020202020204" pitchFamily="34" charset="0"/>
          </a:endParaRPr>
        </a:p>
      </dgm:t>
    </dgm:pt>
    <dgm:pt modelId="{DEACD9CE-A199-480E-80F2-14FF5AC55F6A}" type="parTrans" cxnId="{C11655CB-52C6-456E-9A88-19A93CB51D4F}">
      <dgm:prSet/>
      <dgm:spPr/>
      <dgm:t>
        <a:bodyPr/>
        <a:lstStyle/>
        <a:p>
          <a:endParaRPr lang="en-GB">
            <a:latin typeface="Century Gothic" panose="020B0502020202020204" pitchFamily="34" charset="0"/>
          </a:endParaRPr>
        </a:p>
      </dgm:t>
    </dgm:pt>
    <dgm:pt modelId="{07A94421-481B-4DE5-9659-53CD4A3925DA}" type="sibTrans" cxnId="{C11655CB-52C6-456E-9A88-19A93CB51D4F}">
      <dgm:prSet/>
      <dgm:spPr/>
      <dgm:t>
        <a:bodyPr/>
        <a:lstStyle/>
        <a:p>
          <a:endParaRPr lang="en-GB">
            <a:latin typeface="Century Gothic" panose="020B0502020202020204" pitchFamily="34" charset="0"/>
          </a:endParaRPr>
        </a:p>
      </dgm:t>
    </dgm:pt>
    <dgm:pt modelId="{CE2E994A-B684-4942-A326-9FF872C54651}">
      <dgm:prSet phldrT="[Text]"/>
      <dgm:spPr/>
      <dgm:t>
        <a:bodyPr/>
        <a:lstStyle/>
        <a:p>
          <a:pPr>
            <a:buNone/>
          </a:pPr>
          <a:r>
            <a:rPr lang="en-US" b="0" i="1" u="none" dirty="0">
              <a:solidFill>
                <a:schemeClr val="tx2"/>
              </a:solidFill>
              <a:latin typeface="Century Gothic" panose="020B0502020202020204" pitchFamily="34" charset="0"/>
            </a:rPr>
            <a:t>Implementation Plan (Rules/</a:t>
          </a:r>
          <a:r>
            <a:rPr lang="el-GR" b="0" i="1" u="none" dirty="0">
              <a:solidFill>
                <a:schemeClr val="tx2"/>
              </a:solidFill>
              <a:latin typeface="Century Gothic" panose="020B0502020202020204" pitchFamily="34" charset="0"/>
            </a:rPr>
            <a:t> </a:t>
          </a:r>
          <a:r>
            <a:rPr lang="en-US" b="0" i="1" u="none" dirty="0">
              <a:solidFill>
                <a:schemeClr val="tx2"/>
              </a:solidFill>
              <a:latin typeface="Century Gothic" panose="020B0502020202020204" pitchFamily="34" charset="0"/>
            </a:rPr>
            <a:t>Division of Labor)</a:t>
          </a:r>
          <a:endParaRPr lang="en-GB" b="1" i="1" dirty="0">
            <a:solidFill>
              <a:schemeClr val="tx2"/>
            </a:solidFill>
            <a:latin typeface="Century Gothic" panose="020B0502020202020204" pitchFamily="34" charset="0"/>
          </a:endParaRPr>
        </a:p>
      </dgm:t>
    </dgm:pt>
    <dgm:pt modelId="{CBE805DE-4CBC-4AD5-A2DC-C77DDC1CC8C2}" type="parTrans" cxnId="{4375FED3-F04C-42B2-8EB0-0F2B9CB542A9}">
      <dgm:prSet/>
      <dgm:spPr/>
      <dgm:t>
        <a:bodyPr/>
        <a:lstStyle/>
        <a:p>
          <a:endParaRPr lang="en-GB">
            <a:latin typeface="Century Gothic" panose="020B0502020202020204" pitchFamily="34" charset="0"/>
          </a:endParaRPr>
        </a:p>
      </dgm:t>
    </dgm:pt>
    <dgm:pt modelId="{82412060-B8E9-461D-B554-15983212FBFD}" type="sibTrans" cxnId="{4375FED3-F04C-42B2-8EB0-0F2B9CB542A9}">
      <dgm:prSet/>
      <dgm:spPr/>
      <dgm:t>
        <a:bodyPr/>
        <a:lstStyle/>
        <a:p>
          <a:endParaRPr lang="en-GB">
            <a:latin typeface="Century Gothic" panose="020B0502020202020204" pitchFamily="34" charset="0"/>
          </a:endParaRPr>
        </a:p>
      </dgm:t>
    </dgm:pt>
    <dgm:pt modelId="{3B1DBD6B-FAD8-4A07-BB42-63CD173D8B29}">
      <dgm:prSet phldrT="[Text]"/>
      <dgm:spPr/>
      <dgm:t>
        <a:bodyPr/>
        <a:lstStyle/>
        <a:p>
          <a:pPr>
            <a:buNone/>
          </a:pPr>
          <a:r>
            <a:rPr lang="fr-FR" b="0" i="1" u="none" dirty="0">
              <a:solidFill>
                <a:schemeClr val="tx1"/>
              </a:solidFill>
              <a:latin typeface="Century Gothic" panose="020B0502020202020204" pitchFamily="34" charset="0"/>
            </a:rPr>
            <a:t>Scenario Documentation &amp; Reflection (Institutional Context)</a:t>
          </a:r>
          <a:endParaRPr lang="en-GB" b="1" i="1" dirty="0">
            <a:solidFill>
              <a:schemeClr val="tx1"/>
            </a:solidFill>
            <a:latin typeface="Century Gothic" panose="020B0502020202020204" pitchFamily="34" charset="0"/>
          </a:endParaRPr>
        </a:p>
      </dgm:t>
    </dgm:pt>
    <dgm:pt modelId="{BF07251C-39AB-448B-A7F2-F8FC2FE01270}" type="parTrans" cxnId="{3FED14C2-C8B3-44C4-B8C9-2D7A2AE9DD75}">
      <dgm:prSet/>
      <dgm:spPr/>
      <dgm:t>
        <a:bodyPr/>
        <a:lstStyle/>
        <a:p>
          <a:endParaRPr lang="en-GB">
            <a:latin typeface="Century Gothic" panose="020B0502020202020204" pitchFamily="34" charset="0"/>
          </a:endParaRPr>
        </a:p>
      </dgm:t>
    </dgm:pt>
    <dgm:pt modelId="{9A1253C2-1B6C-48FF-8F0A-F48190D356AF}" type="sibTrans" cxnId="{3FED14C2-C8B3-44C4-B8C9-2D7A2AE9DD75}">
      <dgm:prSet/>
      <dgm:spPr/>
      <dgm:t>
        <a:bodyPr/>
        <a:lstStyle/>
        <a:p>
          <a:endParaRPr lang="en-GB">
            <a:latin typeface="Century Gothic" panose="020B0502020202020204" pitchFamily="34" charset="0"/>
          </a:endParaRPr>
        </a:p>
      </dgm:t>
    </dgm:pt>
    <dgm:pt modelId="{2EBB35DB-DC8B-48DF-ACC8-89A0F60EF71C}" type="pres">
      <dgm:prSet presAssocID="{AB54D390-176A-4F3B-B698-5A572620A2C2}" presName="linearFlow" presStyleCnt="0">
        <dgm:presLayoutVars>
          <dgm:dir/>
          <dgm:animLvl val="lvl"/>
          <dgm:resizeHandles val="exact"/>
        </dgm:presLayoutVars>
      </dgm:prSet>
      <dgm:spPr/>
    </dgm:pt>
    <dgm:pt modelId="{28F59312-0E9C-4A28-A3AC-4F66B0FC63C7}" type="pres">
      <dgm:prSet presAssocID="{88EF4A22-6B8F-4CF5-B0A2-7C6AA44137BC}" presName="composite" presStyleCnt="0"/>
      <dgm:spPr/>
    </dgm:pt>
    <dgm:pt modelId="{9117CB14-52E1-4AC6-AF38-0489C5DD7468}" type="pres">
      <dgm:prSet presAssocID="{88EF4A22-6B8F-4CF5-B0A2-7C6AA44137BC}" presName="parentText" presStyleLbl="alignNode1" presStyleIdx="0" presStyleCnt="8" custLinFactNeighborY="0">
        <dgm:presLayoutVars>
          <dgm:chMax val="1"/>
          <dgm:bulletEnabled val="1"/>
        </dgm:presLayoutVars>
      </dgm:prSet>
      <dgm:spPr/>
    </dgm:pt>
    <dgm:pt modelId="{8934E5E4-19FB-49E3-B3C0-DEE82C7E2B77}" type="pres">
      <dgm:prSet presAssocID="{88EF4A22-6B8F-4CF5-B0A2-7C6AA44137BC}" presName="descendantText" presStyleLbl="alignAcc1" presStyleIdx="0" presStyleCnt="8">
        <dgm:presLayoutVars>
          <dgm:bulletEnabled val="1"/>
        </dgm:presLayoutVars>
      </dgm:prSet>
      <dgm:spPr/>
    </dgm:pt>
    <dgm:pt modelId="{72A14B14-F5D4-48A7-9C7B-E41B669BE405}" type="pres">
      <dgm:prSet presAssocID="{6A1DBFCD-A3B3-4413-9EF6-E2D6E9D05739}" presName="sp" presStyleCnt="0"/>
      <dgm:spPr/>
    </dgm:pt>
    <dgm:pt modelId="{77E1DFB9-5761-4571-9E45-6C6F161BE5B0}" type="pres">
      <dgm:prSet presAssocID="{4F225D9B-FD50-4C5E-AB52-38B68B1B55F3}" presName="composite" presStyleCnt="0"/>
      <dgm:spPr/>
    </dgm:pt>
    <dgm:pt modelId="{20600BC8-6D61-4E19-8FD9-AB1202CD1EC0}" type="pres">
      <dgm:prSet presAssocID="{4F225D9B-FD50-4C5E-AB52-38B68B1B55F3}" presName="parentText" presStyleLbl="alignNode1" presStyleIdx="1" presStyleCnt="8">
        <dgm:presLayoutVars>
          <dgm:chMax val="1"/>
          <dgm:bulletEnabled val="1"/>
        </dgm:presLayoutVars>
      </dgm:prSet>
      <dgm:spPr/>
    </dgm:pt>
    <dgm:pt modelId="{8C425DBD-893E-4C93-B6C4-0AD7F1ABF1FC}" type="pres">
      <dgm:prSet presAssocID="{4F225D9B-FD50-4C5E-AB52-38B68B1B55F3}" presName="descendantText" presStyleLbl="alignAcc1" presStyleIdx="1" presStyleCnt="8">
        <dgm:presLayoutVars>
          <dgm:bulletEnabled val="1"/>
        </dgm:presLayoutVars>
      </dgm:prSet>
      <dgm:spPr/>
    </dgm:pt>
    <dgm:pt modelId="{34983838-43F6-4971-84F3-FFE2FB0E0DC5}" type="pres">
      <dgm:prSet presAssocID="{32F8CFD3-6DF1-4E7A-B4CA-5817481AF25D}" presName="sp" presStyleCnt="0"/>
      <dgm:spPr/>
    </dgm:pt>
    <dgm:pt modelId="{3C1F6E89-528A-4978-86F1-E50EB7AD0525}" type="pres">
      <dgm:prSet presAssocID="{348AC383-9FD6-4D4C-8474-6C2BF30F6B26}" presName="composite" presStyleCnt="0"/>
      <dgm:spPr/>
    </dgm:pt>
    <dgm:pt modelId="{F0AD6764-049E-4D23-8DF8-B813330D5E92}" type="pres">
      <dgm:prSet presAssocID="{348AC383-9FD6-4D4C-8474-6C2BF30F6B26}" presName="parentText" presStyleLbl="alignNode1" presStyleIdx="2" presStyleCnt="8">
        <dgm:presLayoutVars>
          <dgm:chMax val="1"/>
          <dgm:bulletEnabled val="1"/>
        </dgm:presLayoutVars>
      </dgm:prSet>
      <dgm:spPr/>
    </dgm:pt>
    <dgm:pt modelId="{76BE73DC-D026-4FC3-BB3A-DDE3DCDCA8BD}" type="pres">
      <dgm:prSet presAssocID="{348AC383-9FD6-4D4C-8474-6C2BF30F6B26}" presName="descendantText" presStyleLbl="alignAcc1" presStyleIdx="2" presStyleCnt="8">
        <dgm:presLayoutVars>
          <dgm:bulletEnabled val="1"/>
        </dgm:presLayoutVars>
      </dgm:prSet>
      <dgm:spPr/>
    </dgm:pt>
    <dgm:pt modelId="{F5AA37BF-4CDF-476E-AB41-29A06BB3073F}" type="pres">
      <dgm:prSet presAssocID="{3EF6E340-00C8-4A83-AD28-B848653FB64A}" presName="sp" presStyleCnt="0"/>
      <dgm:spPr/>
    </dgm:pt>
    <dgm:pt modelId="{48AFAB58-C6E1-404C-BD00-3276BB6670AD}" type="pres">
      <dgm:prSet presAssocID="{BD6CBC19-8E02-4232-A862-F5F80C2F7A91}" presName="composite" presStyleCnt="0"/>
      <dgm:spPr/>
    </dgm:pt>
    <dgm:pt modelId="{5BF1AA0C-594D-4D7F-A14B-62C680563A34}" type="pres">
      <dgm:prSet presAssocID="{BD6CBC19-8E02-4232-A862-F5F80C2F7A91}" presName="parentText" presStyleLbl="alignNode1" presStyleIdx="3" presStyleCnt="8">
        <dgm:presLayoutVars>
          <dgm:chMax val="1"/>
          <dgm:bulletEnabled val="1"/>
        </dgm:presLayoutVars>
      </dgm:prSet>
      <dgm:spPr/>
    </dgm:pt>
    <dgm:pt modelId="{24C04AC7-395B-4D9B-ADE5-721723418A69}" type="pres">
      <dgm:prSet presAssocID="{BD6CBC19-8E02-4232-A862-F5F80C2F7A91}" presName="descendantText" presStyleLbl="alignAcc1" presStyleIdx="3" presStyleCnt="8">
        <dgm:presLayoutVars>
          <dgm:bulletEnabled val="1"/>
        </dgm:presLayoutVars>
      </dgm:prSet>
      <dgm:spPr/>
    </dgm:pt>
    <dgm:pt modelId="{11186E76-41A4-49D4-870B-01AE45121AA6}" type="pres">
      <dgm:prSet presAssocID="{05BCA493-79A7-41EE-A1D3-9335CAAE5CE9}" presName="sp" presStyleCnt="0"/>
      <dgm:spPr/>
    </dgm:pt>
    <dgm:pt modelId="{DC4B8266-1BF8-4139-8953-05AB54A90748}" type="pres">
      <dgm:prSet presAssocID="{C45DBA93-30D8-4957-A07E-F0163B5AD2DB}" presName="composite" presStyleCnt="0"/>
      <dgm:spPr/>
    </dgm:pt>
    <dgm:pt modelId="{0610828F-2A0E-4764-8E47-48ECC1126FC5}" type="pres">
      <dgm:prSet presAssocID="{C45DBA93-30D8-4957-A07E-F0163B5AD2DB}" presName="parentText" presStyleLbl="alignNode1" presStyleIdx="4" presStyleCnt="8">
        <dgm:presLayoutVars>
          <dgm:chMax val="1"/>
          <dgm:bulletEnabled val="1"/>
        </dgm:presLayoutVars>
      </dgm:prSet>
      <dgm:spPr/>
    </dgm:pt>
    <dgm:pt modelId="{83E94CB6-C2C5-45CF-B960-DC3932205D82}" type="pres">
      <dgm:prSet presAssocID="{C45DBA93-30D8-4957-A07E-F0163B5AD2DB}" presName="descendantText" presStyleLbl="alignAcc1" presStyleIdx="4" presStyleCnt="8">
        <dgm:presLayoutVars>
          <dgm:bulletEnabled val="1"/>
        </dgm:presLayoutVars>
      </dgm:prSet>
      <dgm:spPr/>
    </dgm:pt>
    <dgm:pt modelId="{B39D3620-A8FE-4630-9B5D-B891D5660462}" type="pres">
      <dgm:prSet presAssocID="{84053A9E-042E-4958-BC87-F30B4B7188A9}" presName="sp" presStyleCnt="0"/>
      <dgm:spPr/>
    </dgm:pt>
    <dgm:pt modelId="{F9739DD3-C8CA-4C64-BFC1-D0C76C11E35A}" type="pres">
      <dgm:prSet presAssocID="{7526BCD3-D522-4E8D-9301-51FDFB4F220C}" presName="composite" presStyleCnt="0"/>
      <dgm:spPr/>
    </dgm:pt>
    <dgm:pt modelId="{42E71D85-B84C-44B6-839B-6C4A705A7990}" type="pres">
      <dgm:prSet presAssocID="{7526BCD3-D522-4E8D-9301-51FDFB4F220C}" presName="parentText" presStyleLbl="alignNode1" presStyleIdx="5" presStyleCnt="8">
        <dgm:presLayoutVars>
          <dgm:chMax val="1"/>
          <dgm:bulletEnabled val="1"/>
        </dgm:presLayoutVars>
      </dgm:prSet>
      <dgm:spPr/>
    </dgm:pt>
    <dgm:pt modelId="{859D9F96-B0A3-4C49-ACFF-D4067D6C62EE}" type="pres">
      <dgm:prSet presAssocID="{7526BCD3-D522-4E8D-9301-51FDFB4F220C}" presName="descendantText" presStyleLbl="alignAcc1" presStyleIdx="5" presStyleCnt="8">
        <dgm:presLayoutVars>
          <dgm:bulletEnabled val="1"/>
        </dgm:presLayoutVars>
      </dgm:prSet>
      <dgm:spPr/>
    </dgm:pt>
    <dgm:pt modelId="{425F5598-CACF-4568-87BF-AA8BFA9F5978}" type="pres">
      <dgm:prSet presAssocID="{8A12CAAF-C5E8-4F20-8A56-7E829EBB1995}" presName="sp" presStyleCnt="0"/>
      <dgm:spPr/>
    </dgm:pt>
    <dgm:pt modelId="{C553C719-B411-4002-8494-92AC5F856693}" type="pres">
      <dgm:prSet presAssocID="{34F9DD8D-19D7-4C63-8D4A-F552704E42B5}" presName="composite" presStyleCnt="0"/>
      <dgm:spPr/>
    </dgm:pt>
    <dgm:pt modelId="{67A5A03A-B52C-4FBC-BED9-A74492C426F6}" type="pres">
      <dgm:prSet presAssocID="{34F9DD8D-19D7-4C63-8D4A-F552704E42B5}" presName="parentText" presStyleLbl="alignNode1" presStyleIdx="6" presStyleCnt="8">
        <dgm:presLayoutVars>
          <dgm:chMax val="1"/>
          <dgm:bulletEnabled val="1"/>
        </dgm:presLayoutVars>
      </dgm:prSet>
      <dgm:spPr/>
    </dgm:pt>
    <dgm:pt modelId="{D7FD997F-28F1-4B46-85EA-98ECF9C0F9E0}" type="pres">
      <dgm:prSet presAssocID="{34F9DD8D-19D7-4C63-8D4A-F552704E42B5}" presName="descendantText" presStyleLbl="alignAcc1" presStyleIdx="6" presStyleCnt="8">
        <dgm:presLayoutVars>
          <dgm:bulletEnabled val="1"/>
        </dgm:presLayoutVars>
      </dgm:prSet>
      <dgm:spPr/>
    </dgm:pt>
    <dgm:pt modelId="{2230BF58-36C3-4A07-A29A-247F8CD6FEC4}" type="pres">
      <dgm:prSet presAssocID="{C6203E86-A8CE-4875-AABF-FED8D9A11834}" presName="sp" presStyleCnt="0"/>
      <dgm:spPr/>
    </dgm:pt>
    <dgm:pt modelId="{6063A99F-0F3D-4E85-BB9B-371AF9C7C3F1}" type="pres">
      <dgm:prSet presAssocID="{4E952D63-44C2-411D-B621-7FC7D958D1BA}" presName="composite" presStyleCnt="0"/>
      <dgm:spPr/>
    </dgm:pt>
    <dgm:pt modelId="{3FE87D23-CC2A-4ACE-A115-815C12005BA1}" type="pres">
      <dgm:prSet presAssocID="{4E952D63-44C2-411D-B621-7FC7D958D1BA}" presName="parentText" presStyleLbl="alignNode1" presStyleIdx="7" presStyleCnt="8">
        <dgm:presLayoutVars>
          <dgm:chMax val="1"/>
          <dgm:bulletEnabled val="1"/>
        </dgm:presLayoutVars>
      </dgm:prSet>
      <dgm:spPr/>
    </dgm:pt>
    <dgm:pt modelId="{478A9A5A-71BA-4D63-943A-27A287CAA1D7}" type="pres">
      <dgm:prSet presAssocID="{4E952D63-44C2-411D-B621-7FC7D958D1BA}" presName="descendantText" presStyleLbl="alignAcc1" presStyleIdx="7" presStyleCnt="8">
        <dgm:presLayoutVars>
          <dgm:bulletEnabled val="1"/>
        </dgm:presLayoutVars>
      </dgm:prSet>
      <dgm:spPr/>
    </dgm:pt>
  </dgm:ptLst>
  <dgm:cxnLst>
    <dgm:cxn modelId="{4D4ECC06-5530-42F6-8978-2DE9C94E5359}" type="presOf" srcId="{4F225D9B-FD50-4C5E-AB52-38B68B1B55F3}" destId="{20600BC8-6D61-4E19-8FD9-AB1202CD1EC0}" srcOrd="0" destOrd="0" presId="urn:microsoft.com/office/officeart/2005/8/layout/chevron2"/>
    <dgm:cxn modelId="{009D5408-CBD6-4CFC-B742-B0291E3DBDE1}" type="presOf" srcId="{BD6CBC19-8E02-4232-A862-F5F80C2F7A91}" destId="{5BF1AA0C-594D-4D7F-A14B-62C680563A34}" srcOrd="0" destOrd="0" presId="urn:microsoft.com/office/officeart/2005/8/layout/chevron2"/>
    <dgm:cxn modelId="{FDBC1611-62CE-404F-B537-F870F55E629D}" type="presOf" srcId="{3DCAF029-BD62-4731-BA2D-E17E2060627F}" destId="{83E94CB6-C2C5-45CF-B960-DC3932205D82}" srcOrd="0" destOrd="1" presId="urn:microsoft.com/office/officeart/2005/8/layout/chevron2"/>
    <dgm:cxn modelId="{34391917-5FC0-4F7A-B782-6AF064091922}" type="presOf" srcId="{88EF4A22-6B8F-4CF5-B0A2-7C6AA44137BC}" destId="{9117CB14-52E1-4AC6-AF38-0489C5DD7468}" srcOrd="0" destOrd="0" presId="urn:microsoft.com/office/officeart/2005/8/layout/chevron2"/>
    <dgm:cxn modelId="{D4941825-1525-4CF5-A7A3-6D6558283BBA}" srcId="{AB54D390-176A-4F3B-B698-5A572620A2C2}" destId="{4F225D9B-FD50-4C5E-AB52-38B68B1B55F3}" srcOrd="1" destOrd="0" parTransId="{EB990DAE-59E4-49B1-AB93-9355946FED5E}" sibTransId="{32F8CFD3-6DF1-4E7A-B4CA-5817481AF25D}"/>
    <dgm:cxn modelId="{9ACDF02C-0709-4C5D-ACB6-E85099C7939A}" srcId="{7526BCD3-D522-4E8D-9301-51FDFB4F220C}" destId="{85449C44-C992-44DE-ADE7-23AF3019C5F8}" srcOrd="0" destOrd="0" parTransId="{A0414A8D-471A-468B-BE59-0BE49D9EB67A}" sibTransId="{D55B7716-7294-4E89-B60C-8A92C4C56D54}"/>
    <dgm:cxn modelId="{B9597F39-C863-461F-9B61-F303CF569418}" type="presOf" srcId="{A281E554-912A-45FD-B6BD-A27D998325A6}" destId="{76BE73DC-D026-4FC3-BB3A-DDE3DCDCA8BD}" srcOrd="0" destOrd="1" presId="urn:microsoft.com/office/officeart/2005/8/layout/chevron2"/>
    <dgm:cxn modelId="{E641933A-8A47-41B5-8FE6-53D780802C41}" type="presOf" srcId="{63F36046-EF50-47F6-897A-DD6EC88E77F0}" destId="{8934E5E4-19FB-49E3-B3C0-DEE82C7E2B77}" srcOrd="0" destOrd="1" presId="urn:microsoft.com/office/officeart/2005/8/layout/chevron2"/>
    <dgm:cxn modelId="{EA1AE662-BABE-4E83-8FF6-29B6D7A02A7D}" srcId="{4E952D63-44C2-411D-B621-7FC7D958D1BA}" destId="{03E6BC38-F65D-460B-B650-5F1493BF8E0D}" srcOrd="0" destOrd="0" parTransId="{9895920E-98FE-4E00-B38C-D357084C07DC}" sibTransId="{37C361F1-47FD-4B80-A4B0-D1270DD07529}"/>
    <dgm:cxn modelId="{93F0C169-1A64-4568-AFE0-242C6D4D6C12}" srcId="{4F225D9B-FD50-4C5E-AB52-38B68B1B55F3}" destId="{08B9275A-9CCB-4DA6-B108-F0A7348E6D20}" srcOrd="1" destOrd="0" parTransId="{C54AF736-86AA-4671-89CD-5E8CBACB45E8}" sibTransId="{86D1A721-3E86-486B-94C8-FF31F08347F3}"/>
    <dgm:cxn modelId="{A098754E-88C3-4EDC-A8F7-8707B710F144}" srcId="{348AC383-9FD6-4D4C-8474-6C2BF30F6B26}" destId="{C4976AF4-75AF-406B-B83E-29EED6A7F830}" srcOrd="0" destOrd="0" parTransId="{571F20D6-01C6-40C7-B969-74D2A5301263}" sibTransId="{761137D1-4E5F-4554-9793-6DE46AC9F6E9}"/>
    <dgm:cxn modelId="{36EEBA6E-309F-40B7-A036-31796EC6ED52}" type="presOf" srcId="{4E952D63-44C2-411D-B621-7FC7D958D1BA}" destId="{3FE87D23-CC2A-4ACE-A115-815C12005BA1}" srcOrd="0" destOrd="0" presId="urn:microsoft.com/office/officeart/2005/8/layout/chevron2"/>
    <dgm:cxn modelId="{3994026F-6423-4BE3-B2B2-C24ACDCC7507}" type="presOf" srcId="{AB54D390-176A-4F3B-B698-5A572620A2C2}" destId="{2EBB35DB-DC8B-48DF-ACC8-89A0F60EF71C}" srcOrd="0" destOrd="0" presId="urn:microsoft.com/office/officeart/2005/8/layout/chevron2"/>
    <dgm:cxn modelId="{B1054577-E1A3-4D9E-B753-EF9BF83913C2}" type="presOf" srcId="{7526BCD3-D522-4E8D-9301-51FDFB4F220C}" destId="{42E71D85-B84C-44B6-839B-6C4A705A7990}" srcOrd="0" destOrd="0" presId="urn:microsoft.com/office/officeart/2005/8/layout/chevron2"/>
    <dgm:cxn modelId="{F0C8AA78-F009-4527-9ED1-1B4B7094CC4A}" srcId="{88EF4A22-6B8F-4CF5-B0A2-7C6AA44137BC}" destId="{63F36046-EF50-47F6-897A-DD6EC88E77F0}" srcOrd="1" destOrd="0" parTransId="{183DAB0A-88B7-4261-A2E0-01BE1D4FEC74}" sibTransId="{6DD0EA95-4F00-4164-AF19-33416F8C33A1}"/>
    <dgm:cxn modelId="{4C9C0659-D7F2-4177-97A3-0CBABB233B71}" type="presOf" srcId="{CE2E994A-B684-4942-A326-9FF872C54651}" destId="{859D9F96-B0A3-4C49-ACFF-D4067D6C62EE}" srcOrd="0" destOrd="1" presId="urn:microsoft.com/office/officeart/2005/8/layout/chevron2"/>
    <dgm:cxn modelId="{96DCD57C-6BC1-4BD8-A81C-20CEF66F4CA1}" type="presOf" srcId="{64AAA1EA-E4AE-4870-B828-EBDCD922E727}" destId="{24C04AC7-395B-4D9B-ADE5-721723418A69}" srcOrd="0" destOrd="0" presId="urn:microsoft.com/office/officeart/2005/8/layout/chevron2"/>
    <dgm:cxn modelId="{5882C786-9279-4A8F-9888-7B383DD220EE}" srcId="{AB54D390-176A-4F3B-B698-5A572620A2C2}" destId="{C45DBA93-30D8-4957-A07E-F0163B5AD2DB}" srcOrd="4" destOrd="0" parTransId="{167E53A2-92B0-417C-845B-E03C1A9EF8D2}" sibTransId="{84053A9E-042E-4958-BC87-F30B4B7188A9}"/>
    <dgm:cxn modelId="{70BD8A90-9950-450F-97E3-22C96FE8313F}" srcId="{AB54D390-176A-4F3B-B698-5A572620A2C2}" destId="{7526BCD3-D522-4E8D-9301-51FDFB4F220C}" srcOrd="5" destOrd="0" parTransId="{49248AC6-6C53-4A21-A5C8-78163497C5D0}" sibTransId="{8A12CAAF-C5E8-4F20-8A56-7E829EBB1995}"/>
    <dgm:cxn modelId="{27539696-9649-4EEF-8893-929F9C73C243}" type="presOf" srcId="{74927A90-B26B-4C52-8AFD-36FD3F3775A8}" destId="{D7FD997F-28F1-4B46-85EA-98ECF9C0F9E0}" srcOrd="0" destOrd="0" presId="urn:microsoft.com/office/officeart/2005/8/layout/chevron2"/>
    <dgm:cxn modelId="{2B5EEF9C-BD0F-4A58-86CD-2EC5EDB39CAB}" type="presOf" srcId="{03E6BC38-F65D-460B-B650-5F1493BF8E0D}" destId="{478A9A5A-71BA-4D63-943A-27A287CAA1D7}" srcOrd="0" destOrd="0" presId="urn:microsoft.com/office/officeart/2005/8/layout/chevron2"/>
    <dgm:cxn modelId="{038A649F-7CFE-4B84-8243-D20E221D61AC}" srcId="{C45DBA93-30D8-4957-A07E-F0163B5AD2DB}" destId="{9142931B-02D6-433F-8765-033B205E215B}" srcOrd="0" destOrd="0" parTransId="{7A74FFD3-DFA3-42B8-A3AF-7E5BB9B455A0}" sibTransId="{E2BF4F29-B937-440D-B64D-503D912FEBC0}"/>
    <dgm:cxn modelId="{86F1B5A3-D81D-4762-9A37-E0D8E3D796ED}" type="presOf" srcId="{02B17363-FFFD-4AEF-A458-43526504F24B}" destId="{24C04AC7-395B-4D9B-ADE5-721723418A69}" srcOrd="0" destOrd="1" presId="urn:microsoft.com/office/officeart/2005/8/layout/chevron2"/>
    <dgm:cxn modelId="{ED3398A6-A197-4341-B80D-C853EA7565C1}" srcId="{AB54D390-176A-4F3B-B698-5A572620A2C2}" destId="{88EF4A22-6B8F-4CF5-B0A2-7C6AA44137BC}" srcOrd="0" destOrd="0" parTransId="{8EF6420E-40E5-4284-9ECA-327A8C570D9F}" sibTransId="{6A1DBFCD-A3B3-4413-9EF6-E2D6E9D05739}"/>
    <dgm:cxn modelId="{CDD1ADA6-0B54-449B-957D-26297CC4867A}" srcId="{4F225D9B-FD50-4C5E-AB52-38B68B1B55F3}" destId="{9E749F47-7822-46C7-9044-7CD86097A01E}" srcOrd="0" destOrd="0" parTransId="{DE998266-CD79-4B4A-85F5-9B6CB1903303}" sibTransId="{EA0CC669-BED2-45D2-97B6-CDC4D4DF658F}"/>
    <dgm:cxn modelId="{5DEF16A8-A191-4283-878D-93D188341058}" srcId="{348AC383-9FD6-4D4C-8474-6C2BF30F6B26}" destId="{A281E554-912A-45FD-B6BD-A27D998325A6}" srcOrd="1" destOrd="0" parTransId="{E7166AB6-A1AF-46EB-88BC-68352B14D537}" sibTransId="{4BFC1674-61E0-4A71-81DB-30CC6D145BE1}"/>
    <dgm:cxn modelId="{F6D505A9-AAEB-40D6-AB8F-26F916198DA2}" srcId="{BD6CBC19-8E02-4232-A862-F5F80C2F7A91}" destId="{64AAA1EA-E4AE-4870-B828-EBDCD922E727}" srcOrd="0" destOrd="0" parTransId="{0661C50E-B7D2-4CB1-AAA3-4BE4F0798AD4}" sibTransId="{7E7C3ACA-628D-4591-8436-6D278CF65C88}"/>
    <dgm:cxn modelId="{0AEC2DB1-9995-428F-AB83-8D2B09476C64}" type="presOf" srcId="{9142931B-02D6-433F-8765-033B205E215B}" destId="{83E94CB6-C2C5-45CF-B960-DC3932205D82}" srcOrd="0" destOrd="0" presId="urn:microsoft.com/office/officeart/2005/8/layout/chevron2"/>
    <dgm:cxn modelId="{DFF3C8B5-F7B9-40F6-862F-E52E5ED26B16}" srcId="{BD6CBC19-8E02-4232-A862-F5F80C2F7A91}" destId="{02B17363-FFFD-4AEF-A458-43526504F24B}" srcOrd="1" destOrd="0" parTransId="{B3308182-583C-4C21-BC1F-55C4D23082A6}" sibTransId="{C029D7E3-54BD-4000-9A96-FF5BB3E453D9}"/>
    <dgm:cxn modelId="{8E39F8B8-1685-4E01-B5C7-423A7DC44875}" srcId="{AB54D390-176A-4F3B-B698-5A572620A2C2}" destId="{348AC383-9FD6-4D4C-8474-6C2BF30F6B26}" srcOrd="2" destOrd="0" parTransId="{5B09E7BF-715E-4F2D-A4A5-06D73A90D300}" sibTransId="{3EF6E340-00C8-4A83-AD28-B848653FB64A}"/>
    <dgm:cxn modelId="{D8E8C2C1-8BF0-4DA3-AAA5-066C2886C26D}" srcId="{AB54D390-176A-4F3B-B698-5A572620A2C2}" destId="{4E952D63-44C2-411D-B621-7FC7D958D1BA}" srcOrd="7" destOrd="0" parTransId="{E498F500-ECB9-45C1-8FDA-D33510A613A5}" sibTransId="{4A360137-C7DE-4176-8713-1D66BE687B57}"/>
    <dgm:cxn modelId="{3FED14C2-C8B3-44C4-B8C9-2D7A2AE9DD75}" srcId="{4E952D63-44C2-411D-B621-7FC7D958D1BA}" destId="{3B1DBD6B-FAD8-4A07-BB42-63CD173D8B29}" srcOrd="1" destOrd="0" parTransId="{BF07251C-39AB-448B-A7F2-F8FC2FE01270}" sibTransId="{9A1253C2-1B6C-48FF-8F0A-F48190D356AF}"/>
    <dgm:cxn modelId="{C11655CB-52C6-456E-9A88-19A93CB51D4F}" srcId="{C45DBA93-30D8-4957-A07E-F0163B5AD2DB}" destId="{3DCAF029-BD62-4731-BA2D-E17E2060627F}" srcOrd="1" destOrd="0" parTransId="{DEACD9CE-A199-480E-80F2-14FF5AC55F6A}" sibTransId="{07A94421-481B-4DE5-9659-53CD4A3925DA}"/>
    <dgm:cxn modelId="{515A62CF-AF6C-4C23-95B5-2C55C0854039}" type="presOf" srcId="{34F9DD8D-19D7-4C63-8D4A-F552704E42B5}" destId="{67A5A03A-B52C-4FBC-BED9-A74492C426F6}" srcOrd="0" destOrd="0" presId="urn:microsoft.com/office/officeart/2005/8/layout/chevron2"/>
    <dgm:cxn modelId="{E04C04D0-AD20-4848-B10B-2C05BBE8040D}" type="presOf" srcId="{3B2326D4-4AF3-4157-93E7-CFA7467436CD}" destId="{8934E5E4-19FB-49E3-B3C0-DEE82C7E2B77}" srcOrd="0" destOrd="0" presId="urn:microsoft.com/office/officeart/2005/8/layout/chevron2"/>
    <dgm:cxn modelId="{4375FED3-F04C-42B2-8EB0-0F2B9CB542A9}" srcId="{7526BCD3-D522-4E8D-9301-51FDFB4F220C}" destId="{CE2E994A-B684-4942-A326-9FF872C54651}" srcOrd="1" destOrd="0" parTransId="{CBE805DE-4CBC-4AD5-A2DC-C77DDC1CC8C2}" sibTransId="{82412060-B8E9-461D-B554-15983212FBFD}"/>
    <dgm:cxn modelId="{D1C452D9-AFCD-4EB3-AB9E-12BDB9B6B1AA}" srcId="{88EF4A22-6B8F-4CF5-B0A2-7C6AA44137BC}" destId="{3B2326D4-4AF3-4157-93E7-CFA7467436CD}" srcOrd="0" destOrd="0" parTransId="{0C14A1E4-AF51-42B6-8F0B-5080E1A58370}" sibTransId="{0691AEB7-7A86-44B1-9F23-EFE974DB7210}"/>
    <dgm:cxn modelId="{DF6AADD9-03BE-42D8-9863-9864FAFC8CDE}" type="presOf" srcId="{C45DBA93-30D8-4957-A07E-F0163B5AD2DB}" destId="{0610828F-2A0E-4764-8E47-48ECC1126FC5}" srcOrd="0" destOrd="0" presId="urn:microsoft.com/office/officeart/2005/8/layout/chevron2"/>
    <dgm:cxn modelId="{5490B0DB-E45A-4867-88E5-B45E9F9F167F}" type="presOf" srcId="{C4976AF4-75AF-406B-B83E-29EED6A7F830}" destId="{76BE73DC-D026-4FC3-BB3A-DDE3DCDCA8BD}" srcOrd="0" destOrd="0" presId="urn:microsoft.com/office/officeart/2005/8/layout/chevron2"/>
    <dgm:cxn modelId="{755B45E5-B6B2-4FFA-AC6F-30A922F33304}" type="presOf" srcId="{348AC383-9FD6-4D4C-8474-6C2BF30F6B26}" destId="{F0AD6764-049E-4D23-8DF8-B813330D5E92}" srcOrd="0" destOrd="0" presId="urn:microsoft.com/office/officeart/2005/8/layout/chevron2"/>
    <dgm:cxn modelId="{F07968EC-6A18-4EB9-A213-5195F226CF1D}" srcId="{34F9DD8D-19D7-4C63-8D4A-F552704E42B5}" destId="{74927A90-B26B-4C52-8AFD-36FD3F3775A8}" srcOrd="0" destOrd="0" parTransId="{98D0DC66-DCF8-4E80-95FE-F0DE79C015C9}" sibTransId="{0A28224F-6526-4A99-AA60-E202EBED13A7}"/>
    <dgm:cxn modelId="{B2E13DEE-E337-4380-B8C5-9456E9930551}" type="presOf" srcId="{08B9275A-9CCB-4DA6-B108-F0A7348E6D20}" destId="{8C425DBD-893E-4C93-B6C4-0AD7F1ABF1FC}" srcOrd="0" destOrd="1" presId="urn:microsoft.com/office/officeart/2005/8/layout/chevron2"/>
    <dgm:cxn modelId="{95716EEE-1145-4B61-86DD-D6E5E47CA610}" type="presOf" srcId="{3B1DBD6B-FAD8-4A07-BB42-63CD173D8B29}" destId="{478A9A5A-71BA-4D63-943A-27A287CAA1D7}" srcOrd="0" destOrd="1" presId="urn:microsoft.com/office/officeart/2005/8/layout/chevron2"/>
    <dgm:cxn modelId="{12EFFCF7-ECAD-4F92-9782-4FCC51B47CD6}" srcId="{AB54D390-176A-4F3B-B698-5A572620A2C2}" destId="{BD6CBC19-8E02-4232-A862-F5F80C2F7A91}" srcOrd="3" destOrd="0" parTransId="{45282EB2-4173-44A1-8889-137B3930FC6A}" sibTransId="{05BCA493-79A7-41EE-A1D3-9335CAAE5CE9}"/>
    <dgm:cxn modelId="{5900EAFA-FF72-4764-8767-1211A09BFF40}" type="presOf" srcId="{9E749F47-7822-46C7-9044-7CD86097A01E}" destId="{8C425DBD-893E-4C93-B6C4-0AD7F1ABF1FC}" srcOrd="0" destOrd="0" presId="urn:microsoft.com/office/officeart/2005/8/layout/chevron2"/>
    <dgm:cxn modelId="{9B9D1DFC-FC80-451F-B82D-194BDBA51612}" srcId="{AB54D390-176A-4F3B-B698-5A572620A2C2}" destId="{34F9DD8D-19D7-4C63-8D4A-F552704E42B5}" srcOrd="6" destOrd="0" parTransId="{DD448250-EC03-4D23-9B03-C507CE45D50A}" sibTransId="{C6203E86-A8CE-4875-AABF-FED8D9A11834}"/>
    <dgm:cxn modelId="{5A24ECFF-E305-4B23-922F-8BDAD1DDFFEF}" type="presOf" srcId="{85449C44-C992-44DE-ADE7-23AF3019C5F8}" destId="{859D9F96-B0A3-4C49-ACFF-D4067D6C62EE}" srcOrd="0" destOrd="0" presId="urn:microsoft.com/office/officeart/2005/8/layout/chevron2"/>
    <dgm:cxn modelId="{61B68076-CEA5-4AC3-A172-5C30BF922016}" type="presParOf" srcId="{2EBB35DB-DC8B-48DF-ACC8-89A0F60EF71C}" destId="{28F59312-0E9C-4A28-A3AC-4F66B0FC63C7}" srcOrd="0" destOrd="0" presId="urn:microsoft.com/office/officeart/2005/8/layout/chevron2"/>
    <dgm:cxn modelId="{DE0F798F-C6AA-4615-A3C4-08E4F87BCEAF}" type="presParOf" srcId="{28F59312-0E9C-4A28-A3AC-4F66B0FC63C7}" destId="{9117CB14-52E1-4AC6-AF38-0489C5DD7468}" srcOrd="0" destOrd="0" presId="urn:microsoft.com/office/officeart/2005/8/layout/chevron2"/>
    <dgm:cxn modelId="{03F4EE20-B4EA-4930-A404-D36D4A2D1FA2}" type="presParOf" srcId="{28F59312-0E9C-4A28-A3AC-4F66B0FC63C7}" destId="{8934E5E4-19FB-49E3-B3C0-DEE82C7E2B77}" srcOrd="1" destOrd="0" presId="urn:microsoft.com/office/officeart/2005/8/layout/chevron2"/>
    <dgm:cxn modelId="{54874CF2-BA2B-48E0-B914-5C95BA97A371}" type="presParOf" srcId="{2EBB35DB-DC8B-48DF-ACC8-89A0F60EF71C}" destId="{72A14B14-F5D4-48A7-9C7B-E41B669BE405}" srcOrd="1" destOrd="0" presId="urn:microsoft.com/office/officeart/2005/8/layout/chevron2"/>
    <dgm:cxn modelId="{2ACB3553-7977-4FFD-AD5F-170A1AF1D139}" type="presParOf" srcId="{2EBB35DB-DC8B-48DF-ACC8-89A0F60EF71C}" destId="{77E1DFB9-5761-4571-9E45-6C6F161BE5B0}" srcOrd="2" destOrd="0" presId="urn:microsoft.com/office/officeart/2005/8/layout/chevron2"/>
    <dgm:cxn modelId="{516B5777-B9EF-4CDC-A064-8FDA480B34DD}" type="presParOf" srcId="{77E1DFB9-5761-4571-9E45-6C6F161BE5B0}" destId="{20600BC8-6D61-4E19-8FD9-AB1202CD1EC0}" srcOrd="0" destOrd="0" presId="urn:microsoft.com/office/officeart/2005/8/layout/chevron2"/>
    <dgm:cxn modelId="{494280A0-9CE1-4B41-A12F-AC7276FD5634}" type="presParOf" srcId="{77E1DFB9-5761-4571-9E45-6C6F161BE5B0}" destId="{8C425DBD-893E-4C93-B6C4-0AD7F1ABF1FC}" srcOrd="1" destOrd="0" presId="urn:microsoft.com/office/officeart/2005/8/layout/chevron2"/>
    <dgm:cxn modelId="{2D4A6028-33F7-4E58-ACF6-338E5480FB5A}" type="presParOf" srcId="{2EBB35DB-DC8B-48DF-ACC8-89A0F60EF71C}" destId="{34983838-43F6-4971-84F3-FFE2FB0E0DC5}" srcOrd="3" destOrd="0" presId="urn:microsoft.com/office/officeart/2005/8/layout/chevron2"/>
    <dgm:cxn modelId="{E707024B-A4F6-4E74-8C2A-6F98CD662EFE}" type="presParOf" srcId="{2EBB35DB-DC8B-48DF-ACC8-89A0F60EF71C}" destId="{3C1F6E89-528A-4978-86F1-E50EB7AD0525}" srcOrd="4" destOrd="0" presId="urn:microsoft.com/office/officeart/2005/8/layout/chevron2"/>
    <dgm:cxn modelId="{942E9706-DCFC-4CA6-8B91-C28147C26DD4}" type="presParOf" srcId="{3C1F6E89-528A-4978-86F1-E50EB7AD0525}" destId="{F0AD6764-049E-4D23-8DF8-B813330D5E92}" srcOrd="0" destOrd="0" presId="urn:microsoft.com/office/officeart/2005/8/layout/chevron2"/>
    <dgm:cxn modelId="{0FC4CA13-A59E-4648-955C-3921C889D18D}" type="presParOf" srcId="{3C1F6E89-528A-4978-86F1-E50EB7AD0525}" destId="{76BE73DC-D026-4FC3-BB3A-DDE3DCDCA8BD}" srcOrd="1" destOrd="0" presId="urn:microsoft.com/office/officeart/2005/8/layout/chevron2"/>
    <dgm:cxn modelId="{CC657294-3FCB-4402-AC8E-3C714B80A85E}" type="presParOf" srcId="{2EBB35DB-DC8B-48DF-ACC8-89A0F60EF71C}" destId="{F5AA37BF-4CDF-476E-AB41-29A06BB3073F}" srcOrd="5" destOrd="0" presId="urn:microsoft.com/office/officeart/2005/8/layout/chevron2"/>
    <dgm:cxn modelId="{DCAA445C-6B38-46F0-AD7A-22DA3D970947}" type="presParOf" srcId="{2EBB35DB-DC8B-48DF-ACC8-89A0F60EF71C}" destId="{48AFAB58-C6E1-404C-BD00-3276BB6670AD}" srcOrd="6" destOrd="0" presId="urn:microsoft.com/office/officeart/2005/8/layout/chevron2"/>
    <dgm:cxn modelId="{5E2DF3FE-D297-4905-AA76-D648AD959DBB}" type="presParOf" srcId="{48AFAB58-C6E1-404C-BD00-3276BB6670AD}" destId="{5BF1AA0C-594D-4D7F-A14B-62C680563A34}" srcOrd="0" destOrd="0" presId="urn:microsoft.com/office/officeart/2005/8/layout/chevron2"/>
    <dgm:cxn modelId="{DBD0C027-B238-4228-ACE3-3F37D1F499DB}" type="presParOf" srcId="{48AFAB58-C6E1-404C-BD00-3276BB6670AD}" destId="{24C04AC7-395B-4D9B-ADE5-721723418A69}" srcOrd="1" destOrd="0" presId="urn:microsoft.com/office/officeart/2005/8/layout/chevron2"/>
    <dgm:cxn modelId="{A136DE79-CA82-4B21-864A-328A896900DA}" type="presParOf" srcId="{2EBB35DB-DC8B-48DF-ACC8-89A0F60EF71C}" destId="{11186E76-41A4-49D4-870B-01AE45121AA6}" srcOrd="7" destOrd="0" presId="urn:microsoft.com/office/officeart/2005/8/layout/chevron2"/>
    <dgm:cxn modelId="{07187807-3CE8-4A8D-AE3D-A64E3EBF1FF2}" type="presParOf" srcId="{2EBB35DB-DC8B-48DF-ACC8-89A0F60EF71C}" destId="{DC4B8266-1BF8-4139-8953-05AB54A90748}" srcOrd="8" destOrd="0" presId="urn:microsoft.com/office/officeart/2005/8/layout/chevron2"/>
    <dgm:cxn modelId="{03562E7E-1AC2-4748-A250-0067B7834694}" type="presParOf" srcId="{DC4B8266-1BF8-4139-8953-05AB54A90748}" destId="{0610828F-2A0E-4764-8E47-48ECC1126FC5}" srcOrd="0" destOrd="0" presId="urn:microsoft.com/office/officeart/2005/8/layout/chevron2"/>
    <dgm:cxn modelId="{3045F0FB-2975-4960-A933-FDDB4B8A9521}" type="presParOf" srcId="{DC4B8266-1BF8-4139-8953-05AB54A90748}" destId="{83E94CB6-C2C5-45CF-B960-DC3932205D82}" srcOrd="1" destOrd="0" presId="urn:microsoft.com/office/officeart/2005/8/layout/chevron2"/>
    <dgm:cxn modelId="{3555BDB5-964B-49FB-AEC3-2186C21D80B6}" type="presParOf" srcId="{2EBB35DB-DC8B-48DF-ACC8-89A0F60EF71C}" destId="{B39D3620-A8FE-4630-9B5D-B891D5660462}" srcOrd="9" destOrd="0" presId="urn:microsoft.com/office/officeart/2005/8/layout/chevron2"/>
    <dgm:cxn modelId="{E032F7FE-5A4E-4AB7-B162-C8BADC4E4603}" type="presParOf" srcId="{2EBB35DB-DC8B-48DF-ACC8-89A0F60EF71C}" destId="{F9739DD3-C8CA-4C64-BFC1-D0C76C11E35A}" srcOrd="10" destOrd="0" presId="urn:microsoft.com/office/officeart/2005/8/layout/chevron2"/>
    <dgm:cxn modelId="{EB19F5FA-111E-4E9F-8984-8F6DAFB02075}" type="presParOf" srcId="{F9739DD3-C8CA-4C64-BFC1-D0C76C11E35A}" destId="{42E71D85-B84C-44B6-839B-6C4A705A7990}" srcOrd="0" destOrd="0" presId="urn:microsoft.com/office/officeart/2005/8/layout/chevron2"/>
    <dgm:cxn modelId="{B2358923-34D7-425E-BB99-2FC6FC47EB0C}" type="presParOf" srcId="{F9739DD3-C8CA-4C64-BFC1-D0C76C11E35A}" destId="{859D9F96-B0A3-4C49-ACFF-D4067D6C62EE}" srcOrd="1" destOrd="0" presId="urn:microsoft.com/office/officeart/2005/8/layout/chevron2"/>
    <dgm:cxn modelId="{ABE7AA77-D6DC-4F73-A8ED-10C8BDE428F4}" type="presParOf" srcId="{2EBB35DB-DC8B-48DF-ACC8-89A0F60EF71C}" destId="{425F5598-CACF-4568-87BF-AA8BFA9F5978}" srcOrd="11" destOrd="0" presId="urn:microsoft.com/office/officeart/2005/8/layout/chevron2"/>
    <dgm:cxn modelId="{EE5B94D6-096F-49FC-A502-27904388B248}" type="presParOf" srcId="{2EBB35DB-DC8B-48DF-ACC8-89A0F60EF71C}" destId="{C553C719-B411-4002-8494-92AC5F856693}" srcOrd="12" destOrd="0" presId="urn:microsoft.com/office/officeart/2005/8/layout/chevron2"/>
    <dgm:cxn modelId="{6CE7AB2A-6740-4231-B123-0ED8BB69A0F2}" type="presParOf" srcId="{C553C719-B411-4002-8494-92AC5F856693}" destId="{67A5A03A-B52C-4FBC-BED9-A74492C426F6}" srcOrd="0" destOrd="0" presId="urn:microsoft.com/office/officeart/2005/8/layout/chevron2"/>
    <dgm:cxn modelId="{2F062804-3580-4FA5-8082-3871117CDFCD}" type="presParOf" srcId="{C553C719-B411-4002-8494-92AC5F856693}" destId="{D7FD997F-28F1-4B46-85EA-98ECF9C0F9E0}" srcOrd="1" destOrd="0" presId="urn:microsoft.com/office/officeart/2005/8/layout/chevron2"/>
    <dgm:cxn modelId="{1AA318D4-FC18-4EE0-82E3-820F4A3056D3}" type="presParOf" srcId="{2EBB35DB-DC8B-48DF-ACC8-89A0F60EF71C}" destId="{2230BF58-36C3-4A07-A29A-247F8CD6FEC4}" srcOrd="13" destOrd="0" presId="urn:microsoft.com/office/officeart/2005/8/layout/chevron2"/>
    <dgm:cxn modelId="{0FE8DF34-8CFF-44F6-B39E-B7EA983A0401}" type="presParOf" srcId="{2EBB35DB-DC8B-48DF-ACC8-89A0F60EF71C}" destId="{6063A99F-0F3D-4E85-BB9B-371AF9C7C3F1}" srcOrd="14" destOrd="0" presId="urn:microsoft.com/office/officeart/2005/8/layout/chevron2"/>
    <dgm:cxn modelId="{5F67EC33-C686-473F-9FF0-4AEED25EC787}" type="presParOf" srcId="{6063A99F-0F3D-4E85-BB9B-371AF9C7C3F1}" destId="{3FE87D23-CC2A-4ACE-A115-815C12005BA1}" srcOrd="0" destOrd="0" presId="urn:microsoft.com/office/officeart/2005/8/layout/chevron2"/>
    <dgm:cxn modelId="{6BDFD8CC-E659-4DC4-823F-5996D15A0815}" type="presParOf" srcId="{6063A99F-0F3D-4E85-BB9B-371AF9C7C3F1}" destId="{478A9A5A-71BA-4D63-943A-27A287CAA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2967425" y="-2561763"/>
          <a:ext cx="372596"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Teaching analysis of the subject matter</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Scenario Subject, Theme, &amp; Audience (Content Knowledge)</a:t>
          </a:r>
          <a:endParaRPr lang="en-GB" sz="1000" i="1" kern="1200" dirty="0">
            <a:latin typeface="Century Gothic" panose="020B0502020202020204" pitchFamily="34" charset="0"/>
          </a:endParaRPr>
        </a:p>
      </dsp:txBody>
      <dsp:txXfrm rot="-5400000">
        <a:off x="401048" y="22803"/>
        <a:ext cx="54871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2967523" y="-2064454"/>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Cognitive analysis</a:t>
          </a:r>
          <a:endParaRPr lang="en-GB" sz="1000" b="0"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Learners' representations of the subject matter and possible difficulties in their thinking</a:t>
          </a:r>
          <a:endParaRPr lang="en-GB" sz="1000" b="0" i="1" kern="1200" dirty="0">
            <a:latin typeface="Century Gothic" panose="020B0502020202020204" pitchFamily="34" charset="0"/>
          </a:endParaRPr>
        </a:p>
      </dsp:txBody>
      <dsp:txXfrm rot="-5400000">
        <a:off x="401048" y="520200"/>
        <a:ext cx="54871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2967523" y="-1567048"/>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Purpose and objectives</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latin typeface="Century Gothic" panose="020B0502020202020204" pitchFamily="34" charset="0"/>
            </a:rPr>
            <a:t>Learning Outcomes &amp; Goals (Outcome/ Object)</a:t>
          </a:r>
          <a:endParaRPr lang="en-GB" sz="1000" i="1" kern="1200" dirty="0">
            <a:latin typeface="Century Gothic" panose="020B0502020202020204" pitchFamily="34" charset="0"/>
          </a:endParaRPr>
        </a:p>
      </dsp:txBody>
      <dsp:txXfrm rot="-5400000">
        <a:off x="401048" y="1017606"/>
        <a:ext cx="54871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2967523" y="-1069641"/>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Development - selection of materials and Tools</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ICT Tools</a:t>
          </a:r>
          <a:r>
            <a:rPr lang="el-GR" sz="1000" b="0" i="1" u="none" kern="1200" dirty="0">
              <a:latin typeface="Century Gothic" panose="020B0502020202020204" pitchFamily="34" charset="0"/>
            </a:rPr>
            <a:t>,</a:t>
          </a:r>
          <a:r>
            <a:rPr lang="en-US" sz="1000" b="0" i="1" u="none" kern="1200" dirty="0">
              <a:latin typeface="Century Gothic" panose="020B0502020202020204" pitchFamily="34" charset="0"/>
            </a:rPr>
            <a:t> Emerging Technologies and materials development</a:t>
          </a:r>
          <a:endParaRPr lang="en-GB" sz="1000" b="1" i="1" kern="1200" dirty="0">
            <a:latin typeface="Century Gothic" panose="020B0502020202020204" pitchFamily="34" charset="0"/>
          </a:endParaRPr>
        </a:p>
      </dsp:txBody>
      <dsp:txXfrm rot="-5400000">
        <a:off x="401048" y="1515013"/>
        <a:ext cx="54871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2967523" y="-572234"/>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Development of learning activities</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In-Class e-Activities (In-situ &amp; Online) (Learning Strategies)</a:t>
          </a:r>
          <a:endParaRPr lang="en-GB" sz="1000" b="1" i="1" kern="1200" dirty="0">
            <a:latin typeface="Century Gothic" panose="020B0502020202020204" pitchFamily="34" charset="0"/>
          </a:endParaRPr>
        </a:p>
      </dsp:txBody>
      <dsp:txXfrm rot="-5400000">
        <a:off x="401048" y="2012420"/>
        <a:ext cx="54871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2967523" y="-74828"/>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Application in the classroom (implementation and evaluation</a:t>
          </a:r>
          <a:r>
            <a:rPr lang="el-GR" sz="1000" b="1" i="0" u="none" kern="1200" dirty="0">
              <a:latin typeface="Century Gothic" panose="020B0502020202020204" pitchFamily="34" charset="0"/>
            </a:rPr>
            <a:t>)</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Implementation Plan (Rules/</a:t>
          </a:r>
          <a:r>
            <a:rPr lang="el-GR" sz="1000" b="0" i="1" u="none" kern="1200" dirty="0">
              <a:latin typeface="Century Gothic" panose="020B0502020202020204" pitchFamily="34" charset="0"/>
            </a:rPr>
            <a:t> </a:t>
          </a:r>
          <a:r>
            <a:rPr lang="en-US" sz="1000" b="0" i="1" u="none" kern="1200" dirty="0">
              <a:latin typeface="Century Gothic" panose="020B0502020202020204" pitchFamily="34" charset="0"/>
            </a:rPr>
            <a:t>Division of Labor)</a:t>
          </a:r>
          <a:endParaRPr lang="en-GB" sz="1000" b="1" i="1" kern="1200" dirty="0">
            <a:latin typeface="Century Gothic" panose="020B0502020202020204" pitchFamily="34" charset="0"/>
          </a:endParaRPr>
        </a:p>
      </dsp:txBody>
      <dsp:txXfrm rot="-5400000">
        <a:off x="401048" y="2509826"/>
        <a:ext cx="54871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GB" sz="1050" b="1" kern="1200" dirty="0">
              <a:latin typeface="Century Gothic" panose="020B0502020202020204" pitchFamily="34" charset="0"/>
            </a:rPr>
            <a:t>G</a:t>
          </a:r>
        </a:p>
      </dsp:txBody>
      <dsp:txXfrm rot="-5400000">
        <a:off x="1" y="3189578"/>
        <a:ext cx="401047" cy="171877"/>
      </dsp:txXfrm>
    </dsp:sp>
    <dsp:sp modelId="{D7FD997F-28F1-4B46-85EA-98ECF9C0F9E0}">
      <dsp:nvSpPr>
        <dsp:cNvPr id="0" name=""/>
        <dsp:cNvSpPr/>
      </dsp:nvSpPr>
      <dsp:spPr>
        <a:xfrm rot="5400000">
          <a:off x="2967523" y="422578"/>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Assessment</a:t>
          </a:r>
          <a:r>
            <a:rPr lang="el-GR" sz="1000" b="1" i="0" u="none" kern="1200" dirty="0">
              <a:latin typeface="Century Gothic" panose="020B0502020202020204" pitchFamily="34" charset="0"/>
            </a:rPr>
            <a:t>/</a:t>
          </a:r>
          <a:r>
            <a:rPr lang="en-US" sz="1000" b="1" i="0" u="none" kern="1200" dirty="0">
              <a:latin typeface="Century Gothic" panose="020B0502020202020204" pitchFamily="34" charset="0"/>
            </a:rPr>
            <a:t>review (student and scenario) and possible extensions of the scenario</a:t>
          </a:r>
          <a:r>
            <a:rPr lang="el-GR" sz="1000" b="1" i="0" u="none" kern="1200" dirty="0">
              <a:latin typeface="Century Gothic" panose="020B0502020202020204" pitchFamily="34" charset="0"/>
            </a:rPr>
            <a:t> </a:t>
          </a:r>
          <a:br>
            <a:rPr lang="en-US" sz="1000" b="1" i="0" u="none" kern="1200" dirty="0">
              <a:latin typeface="Century Gothic" panose="020B0502020202020204" pitchFamily="34" charset="0"/>
            </a:rPr>
          </a:br>
          <a:r>
            <a:rPr lang="en-US" sz="1000" b="0" i="1" u="none" kern="1200" dirty="0">
              <a:latin typeface="Century Gothic" panose="020B0502020202020204" pitchFamily="34" charset="0"/>
            </a:rPr>
            <a:t>Assessment &amp; Feedback </a:t>
          </a:r>
          <a:endParaRPr lang="en-GB" sz="1000" b="1" i="1" kern="1200" dirty="0">
            <a:latin typeface="Century Gothic" panose="020B0502020202020204" pitchFamily="34" charset="0"/>
          </a:endParaRPr>
        </a:p>
      </dsp:txBody>
      <dsp:txXfrm rot="-5400000">
        <a:off x="401048" y="3007233"/>
        <a:ext cx="54871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GB" sz="1050" b="1" kern="1200" dirty="0">
              <a:latin typeface="Century Gothic" panose="020B0502020202020204" pitchFamily="34" charset="0"/>
            </a:rPr>
            <a:t>H</a:t>
          </a:r>
        </a:p>
      </dsp:txBody>
      <dsp:txXfrm rot="-5400000">
        <a:off x="1" y="3686985"/>
        <a:ext cx="401047" cy="171877"/>
      </dsp:txXfrm>
    </dsp:sp>
    <dsp:sp modelId="{478A9A5A-71BA-4D63-943A-27A287CAA1D7}">
      <dsp:nvSpPr>
        <dsp:cNvPr id="0" name=""/>
        <dsp:cNvSpPr/>
      </dsp:nvSpPr>
      <dsp:spPr>
        <a:xfrm rot="5400000">
          <a:off x="2967523" y="919984"/>
          <a:ext cx="372400" cy="55053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Documentation</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latin typeface="Century Gothic" panose="020B0502020202020204" pitchFamily="34" charset="0"/>
            </a:rPr>
            <a:t>Scenario Documentation &amp; Reflection (Institutional Context)</a:t>
          </a:r>
          <a:endParaRPr lang="en-GB" sz="1000" b="1" i="1" kern="1200" dirty="0">
            <a:latin typeface="Century Gothic" panose="020B0502020202020204" pitchFamily="34" charset="0"/>
          </a:endParaRPr>
        </a:p>
      </dsp:txBody>
      <dsp:txXfrm rot="-5400000">
        <a:off x="401048" y="3504639"/>
        <a:ext cx="5487173" cy="3360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B5E16-62EE-4907-9FDB-61C90C355352}">
      <dsp:nvSpPr>
        <dsp:cNvPr id="0" name=""/>
        <dsp:cNvSpPr/>
      </dsp:nvSpPr>
      <dsp:spPr>
        <a:xfrm>
          <a:off x="1279" y="0"/>
          <a:ext cx="1991320" cy="4064000"/>
        </a:xfrm>
        <a:prstGeom prst="roundRect">
          <a:avLst>
            <a:gd name="adj" fmla="val 10000"/>
          </a:avLst>
        </a:prstGeom>
        <a:solidFill>
          <a:srgbClr val="01A7F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Century Gothic" panose="020B0502020202020204" pitchFamily="34" charset="0"/>
            </a:rPr>
            <a:t>NOVELTY </a:t>
          </a:r>
          <a:br>
            <a:rPr lang="en-US" sz="1000" b="1" kern="1200" dirty="0">
              <a:latin typeface="Century Gothic" panose="020B0502020202020204" pitchFamily="34" charset="0"/>
            </a:rPr>
          </a:br>
          <a:r>
            <a:rPr lang="en-US" sz="1000" kern="1200" dirty="0">
              <a:latin typeface="Century Gothic" panose="020B0502020202020204" pitchFamily="34" charset="0"/>
            </a:rPr>
            <a:t>is the element of originality. For an idea to be novel, it must diverge from the status quo. Novelty can range from "Incremental" to "Radical“</a:t>
          </a:r>
          <a:endParaRPr lang="en-GB" sz="1000" kern="1200" dirty="0">
            <a:latin typeface="Century Gothic" panose="020B0502020202020204" pitchFamily="34" charset="0"/>
          </a:endParaRPr>
        </a:p>
      </dsp:txBody>
      <dsp:txXfrm>
        <a:off x="1279" y="1625600"/>
        <a:ext cx="1991320" cy="1625600"/>
      </dsp:txXfrm>
    </dsp:sp>
    <dsp:sp modelId="{1CDDF413-1F75-4193-941A-2B293F5D902F}">
      <dsp:nvSpPr>
        <dsp:cNvPr id="0" name=""/>
        <dsp:cNvSpPr/>
      </dsp:nvSpPr>
      <dsp:spPr>
        <a:xfrm>
          <a:off x="320284" y="243840"/>
          <a:ext cx="1353312" cy="135331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14C48E-0748-4408-8537-AEB66D27B18C}">
      <dsp:nvSpPr>
        <dsp:cNvPr id="0" name=""/>
        <dsp:cNvSpPr/>
      </dsp:nvSpPr>
      <dsp:spPr>
        <a:xfrm>
          <a:off x="2052339" y="0"/>
          <a:ext cx="1991320" cy="4064000"/>
        </a:xfrm>
        <a:prstGeom prst="roundRect">
          <a:avLst>
            <a:gd name="adj" fmla="val 10000"/>
          </a:avLst>
        </a:prstGeom>
        <a:solidFill>
          <a:srgbClr val="01A7F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GB" sz="1000" b="1" kern="1200" dirty="0">
            <a:latin typeface="Century Gothic" panose="020B0502020202020204" pitchFamily="34" charset="0"/>
          </a:endParaRPr>
        </a:p>
        <a:p>
          <a:pPr marL="0" lvl="0" indent="0" algn="ctr" defTabSz="444500">
            <a:lnSpc>
              <a:spcPct val="90000"/>
            </a:lnSpc>
            <a:spcBef>
              <a:spcPct val="0"/>
            </a:spcBef>
            <a:spcAft>
              <a:spcPct val="35000"/>
            </a:spcAft>
            <a:buNone/>
          </a:pPr>
          <a:r>
            <a:rPr lang="en-GB" sz="1000" b="1" kern="1200" dirty="0">
              <a:latin typeface="Century Gothic" panose="020B0502020202020204" pitchFamily="34" charset="0"/>
            </a:rPr>
            <a:t>EFFECTIVENESS</a:t>
          </a:r>
          <a:r>
            <a:rPr lang="en-GB" sz="1000" kern="1200" dirty="0">
              <a:latin typeface="Century Gothic" panose="020B0502020202020204" pitchFamily="34" charset="0"/>
            </a:rPr>
            <a:t> </a:t>
          </a:r>
          <a:br>
            <a:rPr lang="en-GB" sz="1000" kern="1200" dirty="0">
              <a:latin typeface="Century Gothic" panose="020B0502020202020204" pitchFamily="34" charset="0"/>
            </a:rPr>
          </a:br>
          <a:r>
            <a:rPr lang="en-GB" sz="1000" kern="1200" dirty="0">
              <a:latin typeface="Century Gothic" panose="020B0502020202020204" pitchFamily="34" charset="0"/>
            </a:rPr>
            <a:t>is </a:t>
          </a:r>
          <a:r>
            <a:rPr lang="en-US" sz="1000" kern="1200" dirty="0">
              <a:latin typeface="Century Gothic" panose="020B0502020202020204" pitchFamily="34" charset="0"/>
            </a:rPr>
            <a:t>the element of utility. An idea must solve the specific problem it was meant to solve. In educational contexts, this is often called "appropriateness" or "relevance.“</a:t>
          </a:r>
          <a:endParaRPr lang="en-GB" sz="1000" kern="1200" dirty="0">
            <a:latin typeface="Century Gothic" panose="020B0502020202020204" pitchFamily="34" charset="0"/>
          </a:endParaRPr>
        </a:p>
      </dsp:txBody>
      <dsp:txXfrm>
        <a:off x="2052339" y="1625600"/>
        <a:ext cx="1991320" cy="1625600"/>
      </dsp:txXfrm>
    </dsp:sp>
    <dsp:sp modelId="{C7F151CE-F74E-486E-A813-9684F15547BF}">
      <dsp:nvSpPr>
        <dsp:cNvPr id="0" name=""/>
        <dsp:cNvSpPr/>
      </dsp:nvSpPr>
      <dsp:spPr>
        <a:xfrm>
          <a:off x="2371344" y="243840"/>
          <a:ext cx="1353312" cy="135331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40ABB-87A3-466F-9033-2BAC431119D0}">
      <dsp:nvSpPr>
        <dsp:cNvPr id="0" name=""/>
        <dsp:cNvSpPr/>
      </dsp:nvSpPr>
      <dsp:spPr>
        <a:xfrm>
          <a:off x="4103399" y="0"/>
          <a:ext cx="1991320" cy="4064000"/>
        </a:xfrm>
        <a:prstGeom prst="roundRect">
          <a:avLst>
            <a:gd name="adj" fmla="val 10000"/>
          </a:avLst>
        </a:prstGeom>
        <a:solidFill>
          <a:srgbClr val="01A7F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Century Gothic" panose="020B0502020202020204" pitchFamily="34" charset="0"/>
            </a:rPr>
            <a:t>IMPLEMENTABILITY</a:t>
          </a:r>
          <a:r>
            <a:rPr lang="en-GB" sz="1000" kern="1200" dirty="0">
              <a:latin typeface="Century Gothic" panose="020B0502020202020204" pitchFamily="34" charset="0"/>
            </a:rPr>
            <a:t> </a:t>
          </a:r>
          <a:br>
            <a:rPr lang="en-GB" sz="1000" kern="1200" dirty="0">
              <a:latin typeface="Century Gothic" panose="020B0502020202020204" pitchFamily="34" charset="0"/>
            </a:rPr>
          </a:br>
          <a:r>
            <a:rPr lang="en-GB" sz="1000" kern="1200" dirty="0">
              <a:latin typeface="Century Gothic" panose="020B0502020202020204" pitchFamily="34" charset="0"/>
            </a:rPr>
            <a:t>is t</a:t>
          </a:r>
          <a:r>
            <a:rPr lang="en-US" sz="1000" kern="1200" dirty="0">
              <a:latin typeface="Century Gothic" panose="020B0502020202020204" pitchFamily="34" charset="0"/>
            </a:rPr>
            <a:t>he element of feasibility. This is where creativity meets reality. An idea is only truly creative in a professional context if it can be executed with the available.</a:t>
          </a:r>
          <a:endParaRPr lang="en-GB" sz="1000" kern="1200" dirty="0">
            <a:latin typeface="Century Gothic" panose="020B0502020202020204" pitchFamily="34" charset="0"/>
          </a:endParaRPr>
        </a:p>
      </dsp:txBody>
      <dsp:txXfrm>
        <a:off x="4103399" y="1625600"/>
        <a:ext cx="1991320" cy="1625600"/>
      </dsp:txXfrm>
    </dsp:sp>
    <dsp:sp modelId="{9ED85193-1341-4769-9521-50DDBA1F4701}">
      <dsp:nvSpPr>
        <dsp:cNvPr id="0" name=""/>
        <dsp:cNvSpPr/>
      </dsp:nvSpPr>
      <dsp:spPr>
        <a:xfrm>
          <a:off x="4422403" y="243840"/>
          <a:ext cx="1353312" cy="1353312"/>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607CD-BB4F-49CC-B785-371889BE47F7}">
      <dsp:nvSpPr>
        <dsp:cNvPr id="0" name=""/>
        <dsp:cNvSpPr/>
      </dsp:nvSpPr>
      <dsp:spPr>
        <a:xfrm>
          <a:off x="243839" y="3251200"/>
          <a:ext cx="5608320" cy="609600"/>
        </a:xfrm>
        <a:prstGeom prst="leftRightArrow">
          <a:avLst/>
        </a:prstGeom>
        <a:solidFill>
          <a:srgbClr val="FFD8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A</a:t>
          </a:r>
          <a:endParaRPr lang="en-GB" sz="1050" b="1" kern="1200" dirty="0"/>
        </a:p>
      </dsp:txBody>
      <dsp:txXfrm rot="-5400000">
        <a:off x="1" y="205139"/>
        <a:ext cx="401047" cy="171877"/>
      </dsp:txXfrm>
    </dsp:sp>
    <dsp:sp modelId="{8934E5E4-19FB-49E3-B3C0-DEE82C7E2B77}">
      <dsp:nvSpPr>
        <dsp:cNvPr id="0" name=""/>
        <dsp:cNvSpPr/>
      </dsp:nvSpPr>
      <dsp:spPr>
        <a:xfrm rot="5400000">
          <a:off x="2942225" y="-2536563"/>
          <a:ext cx="372596"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latin typeface="Century Gothic" panose="020B0502020202020204" pitchFamily="34" charset="0"/>
            </a:rPr>
            <a:t>Teaching analysis of the subject matter</a:t>
          </a:r>
          <a:endParaRPr lang="en-GB" sz="1000" b="1" kern="1200" dirty="0">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latin typeface="Century Gothic" panose="020B0502020202020204" pitchFamily="34" charset="0"/>
            </a:rPr>
            <a:t>Scenario Subject, Theme, &amp; Audience (Content Knowledge)</a:t>
          </a:r>
          <a:endParaRPr lang="en-GB" sz="1000" i="1" kern="1200" dirty="0">
            <a:latin typeface="Century Gothic" panose="020B0502020202020204" pitchFamily="34" charset="0"/>
          </a:endParaRPr>
        </a:p>
      </dsp:txBody>
      <dsp:txXfrm rot="-5400000">
        <a:off x="401048" y="22803"/>
        <a:ext cx="543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B</a:t>
          </a:r>
          <a:endParaRPr lang="en-GB" sz="1050" b="1" kern="1200" dirty="0"/>
        </a:p>
      </dsp:txBody>
      <dsp:txXfrm rot="-5400000">
        <a:off x="1" y="702546"/>
        <a:ext cx="401047" cy="171877"/>
      </dsp:txXfrm>
    </dsp:sp>
    <dsp:sp modelId="{8C425DBD-893E-4C93-B6C4-0AD7F1ABF1FC}">
      <dsp:nvSpPr>
        <dsp:cNvPr id="0" name=""/>
        <dsp:cNvSpPr/>
      </dsp:nvSpPr>
      <dsp:spPr>
        <a:xfrm rot="5400000">
          <a:off x="2942323" y="-2039254"/>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Cognitive analysis</a:t>
          </a:r>
          <a:endParaRPr lang="en-GB" sz="1000" b="0"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Learners' representations of the subject matter and possible difficulties in their thinking</a:t>
          </a:r>
          <a:endParaRPr lang="en-GB" sz="1000" b="0" i="1" kern="1200" dirty="0">
            <a:solidFill>
              <a:schemeClr val="tx2"/>
            </a:solidFill>
          </a:endParaRPr>
        </a:p>
      </dsp:txBody>
      <dsp:txXfrm rot="-5400000">
        <a:off x="401048" y="520200"/>
        <a:ext cx="543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C</a:t>
          </a:r>
          <a:endParaRPr lang="en-GB" sz="1050" b="1" kern="1200" dirty="0"/>
        </a:p>
      </dsp:txBody>
      <dsp:txXfrm rot="-5400000">
        <a:off x="1" y="1199952"/>
        <a:ext cx="401047" cy="171877"/>
      </dsp:txXfrm>
    </dsp:sp>
    <dsp:sp modelId="{76BE73DC-D026-4FC3-BB3A-DDE3DCDCA8BD}">
      <dsp:nvSpPr>
        <dsp:cNvPr id="0" name=""/>
        <dsp:cNvSpPr/>
      </dsp:nvSpPr>
      <dsp:spPr>
        <a:xfrm rot="5400000">
          <a:off x="2942323" y="-1541848"/>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Purpose and objectives</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0" u="none" kern="1200" dirty="0">
              <a:solidFill>
                <a:schemeClr val="tx2"/>
              </a:solidFill>
            </a:rPr>
            <a:t>Learning Outcomes &amp; Goals (Outcome/ Object)</a:t>
          </a:r>
          <a:endParaRPr lang="en-GB" sz="1000" i="1" kern="1200" dirty="0">
            <a:solidFill>
              <a:schemeClr val="tx2"/>
            </a:solidFill>
          </a:endParaRPr>
        </a:p>
      </dsp:txBody>
      <dsp:txXfrm rot="-5400000">
        <a:off x="401048" y="1017606"/>
        <a:ext cx="543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D</a:t>
          </a:r>
          <a:endParaRPr lang="en-GB" sz="1050" b="1" kern="1200" dirty="0"/>
        </a:p>
      </dsp:txBody>
      <dsp:txXfrm rot="-5400000">
        <a:off x="1" y="1697359"/>
        <a:ext cx="401047" cy="171877"/>
      </dsp:txXfrm>
    </dsp:sp>
    <dsp:sp modelId="{24C04AC7-395B-4D9B-ADE5-721723418A69}">
      <dsp:nvSpPr>
        <dsp:cNvPr id="0" name=""/>
        <dsp:cNvSpPr/>
      </dsp:nvSpPr>
      <dsp:spPr>
        <a:xfrm rot="5400000">
          <a:off x="2942323" y="-1044441"/>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Development - selection of materials and Tools</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ICT Tools</a:t>
          </a:r>
          <a:r>
            <a:rPr lang="el-GR" sz="1000" b="0" i="1" u="none" kern="1200" dirty="0">
              <a:solidFill>
                <a:schemeClr val="tx2"/>
              </a:solidFill>
            </a:rPr>
            <a:t>,</a:t>
          </a:r>
          <a:r>
            <a:rPr lang="en-US" sz="1000" b="0" i="1" u="none" kern="1200" dirty="0">
              <a:solidFill>
                <a:schemeClr val="tx2"/>
              </a:solidFill>
            </a:rPr>
            <a:t>Emerging Technologies and materials development</a:t>
          </a:r>
          <a:endParaRPr lang="en-GB" sz="1000" b="1" i="1" kern="1200" dirty="0">
            <a:solidFill>
              <a:schemeClr val="tx2"/>
            </a:solidFill>
          </a:endParaRPr>
        </a:p>
      </dsp:txBody>
      <dsp:txXfrm rot="-5400000">
        <a:off x="401048" y="1515013"/>
        <a:ext cx="543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E</a:t>
          </a:r>
          <a:endParaRPr lang="en-GB" sz="1050" b="1" kern="1200" dirty="0"/>
        </a:p>
      </dsp:txBody>
      <dsp:txXfrm rot="-5400000">
        <a:off x="1" y="2194765"/>
        <a:ext cx="401047" cy="171877"/>
      </dsp:txXfrm>
    </dsp:sp>
    <dsp:sp modelId="{83E94CB6-C2C5-45CF-B960-DC3932205D82}">
      <dsp:nvSpPr>
        <dsp:cNvPr id="0" name=""/>
        <dsp:cNvSpPr/>
      </dsp:nvSpPr>
      <dsp:spPr>
        <a:xfrm rot="5400000">
          <a:off x="2942323" y="-547034"/>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Development of learning activities</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In-Class e-Activities (In-situ &amp; Online) (Learning Strategies)</a:t>
          </a:r>
          <a:endParaRPr lang="en-GB" sz="1000" b="1" i="1" kern="1200" dirty="0">
            <a:solidFill>
              <a:schemeClr val="tx2"/>
            </a:solidFill>
          </a:endParaRPr>
        </a:p>
      </dsp:txBody>
      <dsp:txXfrm rot="-5400000">
        <a:off x="401048" y="2012420"/>
        <a:ext cx="543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F</a:t>
          </a:r>
          <a:endParaRPr lang="en-GB" sz="1050" b="1" kern="1200" dirty="0"/>
        </a:p>
      </dsp:txBody>
      <dsp:txXfrm rot="-5400000">
        <a:off x="1" y="2692172"/>
        <a:ext cx="401047" cy="171877"/>
      </dsp:txXfrm>
    </dsp:sp>
    <dsp:sp modelId="{859D9F96-B0A3-4C49-ACFF-D4067D6C62EE}">
      <dsp:nvSpPr>
        <dsp:cNvPr id="0" name=""/>
        <dsp:cNvSpPr/>
      </dsp:nvSpPr>
      <dsp:spPr>
        <a:xfrm rot="5400000">
          <a:off x="2942323" y="-49628"/>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Application in the classroom (implementation and evaluation</a:t>
          </a:r>
          <a:r>
            <a:rPr lang="el-GR" sz="1000" b="1" i="0" u="none" kern="1200" dirty="0">
              <a:solidFill>
                <a:schemeClr val="tx2"/>
              </a:solidFill>
            </a:rPr>
            <a:t>)</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Implementation Plan (Rules/</a:t>
          </a:r>
          <a:r>
            <a:rPr lang="el-GR" sz="1000" b="0" i="1" u="none" kern="1200" dirty="0">
              <a:solidFill>
                <a:schemeClr val="tx2"/>
              </a:solidFill>
            </a:rPr>
            <a:t> </a:t>
          </a:r>
          <a:r>
            <a:rPr lang="en-US" sz="1000" b="0" i="1" u="none" kern="1200" dirty="0">
              <a:solidFill>
                <a:schemeClr val="tx2"/>
              </a:solidFill>
            </a:rPr>
            <a:t>Division of Labor)</a:t>
          </a:r>
          <a:endParaRPr lang="en-GB" sz="1000" b="1" i="1" kern="1200" dirty="0">
            <a:solidFill>
              <a:schemeClr val="tx2"/>
            </a:solidFill>
          </a:endParaRPr>
        </a:p>
      </dsp:txBody>
      <dsp:txXfrm rot="-5400000">
        <a:off x="401048" y="2509826"/>
        <a:ext cx="543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G</a:t>
          </a:r>
          <a:endParaRPr lang="en-GB" sz="1050" b="1" kern="1200" dirty="0"/>
        </a:p>
      </dsp:txBody>
      <dsp:txXfrm rot="-5400000">
        <a:off x="1" y="3189578"/>
        <a:ext cx="401047" cy="171877"/>
      </dsp:txXfrm>
    </dsp:sp>
    <dsp:sp modelId="{D7FD997F-28F1-4B46-85EA-98ECF9C0F9E0}">
      <dsp:nvSpPr>
        <dsp:cNvPr id="0" name=""/>
        <dsp:cNvSpPr/>
      </dsp:nvSpPr>
      <dsp:spPr>
        <a:xfrm rot="5400000">
          <a:off x="2942323" y="447778"/>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Assessment</a:t>
          </a:r>
          <a:r>
            <a:rPr lang="el-GR" sz="1000" b="1" i="0" u="none" kern="1200" dirty="0">
              <a:solidFill>
                <a:schemeClr val="tx2"/>
              </a:solidFill>
            </a:rPr>
            <a:t>/</a:t>
          </a:r>
          <a:r>
            <a:rPr lang="en-US" sz="1000" b="1" i="0" u="none" kern="1200" dirty="0">
              <a:solidFill>
                <a:schemeClr val="tx2"/>
              </a:solidFill>
            </a:rPr>
            <a:t>review (student and scenario) and possible extensions of the scenario</a:t>
          </a:r>
          <a:r>
            <a:rPr lang="el-GR" sz="1000" b="1" i="0" u="none" kern="1200" dirty="0">
              <a:solidFill>
                <a:schemeClr val="tx2"/>
              </a:solidFill>
            </a:rPr>
            <a:t> </a:t>
          </a:r>
          <a:r>
            <a:rPr lang="en-US" sz="1000" b="0" i="1" u="none" kern="1200" dirty="0">
              <a:solidFill>
                <a:schemeClr val="tx2"/>
              </a:solidFill>
            </a:rPr>
            <a:t>Assessment &amp; Feedback </a:t>
          </a:r>
          <a:endParaRPr lang="en-GB" sz="1000" b="1" i="1" kern="1200" dirty="0">
            <a:solidFill>
              <a:schemeClr val="tx2"/>
            </a:solidFill>
          </a:endParaRPr>
        </a:p>
      </dsp:txBody>
      <dsp:txXfrm rot="-5400000">
        <a:off x="401048" y="3007233"/>
        <a:ext cx="543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H</a:t>
          </a:r>
          <a:endParaRPr lang="en-GB" sz="1050" b="1" kern="1200" dirty="0"/>
        </a:p>
      </dsp:txBody>
      <dsp:txXfrm rot="-5400000">
        <a:off x="1" y="3686985"/>
        <a:ext cx="401047" cy="171877"/>
      </dsp:txXfrm>
    </dsp:sp>
    <dsp:sp modelId="{478A9A5A-71BA-4D63-943A-27A287CAA1D7}">
      <dsp:nvSpPr>
        <dsp:cNvPr id="0" name=""/>
        <dsp:cNvSpPr/>
      </dsp:nvSpPr>
      <dsp:spPr>
        <a:xfrm rot="5400000">
          <a:off x="2942323" y="945184"/>
          <a:ext cx="372400" cy="545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Documentation</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fr-FR" sz="1000" b="0" i="1" u="none" kern="1200" dirty="0">
              <a:solidFill>
                <a:schemeClr val="tx2"/>
              </a:solidFill>
            </a:rPr>
            <a:t>Scenario Documentation &amp; Reflection (Institutional Context)</a:t>
          </a:r>
          <a:endParaRPr lang="en-GB" sz="1000" b="1" i="1" kern="1200" dirty="0">
            <a:solidFill>
              <a:schemeClr val="tx2"/>
            </a:solidFill>
          </a:endParaRPr>
        </a:p>
      </dsp:txBody>
      <dsp:txXfrm rot="-5400000">
        <a:off x="401048" y="3504639"/>
        <a:ext cx="5436773" cy="336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Cognitive analysis</a:t>
          </a:r>
          <a:endParaRPr lang="en-GB" sz="1000" b="0" kern="1200" dirty="0">
            <a:solidFill>
              <a:schemeClr val="tx1"/>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1"/>
              </a:solidFill>
              <a:latin typeface="Century Gothic" panose="020B0502020202020204" pitchFamily="34" charset="0"/>
            </a:rPr>
            <a:t>Learners' representations of the subject matter and possible difficulties in their thinking</a:t>
          </a:r>
          <a:endParaRPr lang="en-GB" sz="1000" b="0" i="1" kern="1200" dirty="0">
            <a:solidFill>
              <a:schemeClr val="tx1"/>
            </a:solidFill>
            <a:latin typeface="Century Gothic" panose="020B0502020202020204" pitchFamily="34" charset="0"/>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Purpose and objectives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solidFill>
                <a:schemeClr val="tx2"/>
              </a:solidFill>
              <a:latin typeface="Century Gothic" panose="020B0502020202020204" pitchFamily="34" charset="0"/>
            </a:rPr>
            <a:t>Learning Outcomes &amp; Goals (Outcome/ Object)</a:t>
          </a:r>
          <a:endParaRPr lang="en-GB" sz="1000" i="1" kern="1200" dirty="0">
            <a:solidFill>
              <a:schemeClr val="tx2"/>
            </a:solidFill>
            <a:latin typeface="Century Gothic" panose="020B0502020202020204" pitchFamily="34" charset="0"/>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 selection of materials and Tools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ICT Tools</a:t>
          </a:r>
          <a:r>
            <a:rPr lang="el-GR" sz="1000" b="0" i="1" u="none" kern="1200" dirty="0">
              <a:solidFill>
                <a:schemeClr val="tx2"/>
              </a:solidFill>
              <a:latin typeface="Century Gothic" panose="020B0502020202020204" pitchFamily="34" charset="0"/>
            </a:rPr>
            <a:t>,</a:t>
          </a:r>
          <a:r>
            <a:rPr lang="en-US" sz="1000" b="0" i="1" u="none" kern="1200" dirty="0">
              <a:solidFill>
                <a:schemeClr val="tx2"/>
              </a:solidFill>
              <a:latin typeface="Century Gothic" panose="020B0502020202020204" pitchFamily="34" charset="0"/>
            </a:rPr>
            <a:t>Emerging Technologies and materials development</a:t>
          </a:r>
          <a:endParaRPr lang="en-GB" sz="1000" b="1" i="1" kern="1200" dirty="0">
            <a:solidFill>
              <a:schemeClr val="tx2"/>
            </a:solidFill>
            <a:latin typeface="Century Gothic" panose="020B0502020202020204" pitchFamily="34" charset="0"/>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of learning activities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In-Class e-Activities (In-situ &amp; Online) (Learning Strategies)</a:t>
          </a:r>
          <a:endParaRPr lang="en-GB" sz="1000" b="1" i="1" kern="1200" dirty="0">
            <a:solidFill>
              <a:schemeClr val="tx2"/>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Application in the classroom (implementation and evaluation</a:t>
          </a:r>
          <a:r>
            <a:rPr lang="el-GR" sz="1000" b="1" i="0" u="none" kern="1200" dirty="0">
              <a:solidFill>
                <a:schemeClr val="tx2"/>
              </a:solidFill>
              <a:latin typeface="Century Gothic" panose="020B0502020202020204" pitchFamily="34" charset="0"/>
            </a:rPr>
            <a:t>)</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Implementation Plan (Rules/</a:t>
          </a:r>
          <a:r>
            <a:rPr lang="el-GR" sz="1000" b="0" i="1"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Division of Labor)</a:t>
          </a:r>
          <a:endParaRPr lang="en-GB" sz="1000" b="1" i="1" kern="1200" dirty="0">
            <a:solidFill>
              <a:schemeClr val="tx2"/>
            </a:solidFill>
            <a:latin typeface="Century Gothic" panose="020B0502020202020204" pitchFamily="34" charset="0"/>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G</a:t>
          </a:r>
          <a:endParaRPr lang="en-GB" sz="1050" b="1" kern="1200" dirty="0">
            <a:latin typeface="Century Gothic" panose="020B0502020202020204" pitchFamily="34" charset="0"/>
          </a:endParaRPr>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Assessment</a:t>
          </a:r>
          <a:r>
            <a:rPr lang="el-GR" sz="1000" b="1" i="0" u="none" kern="1200" dirty="0">
              <a:solidFill>
                <a:schemeClr val="tx2"/>
              </a:solidFill>
              <a:latin typeface="Century Gothic" panose="020B0502020202020204" pitchFamily="34" charset="0"/>
            </a:rPr>
            <a:t>/</a:t>
          </a:r>
          <a:r>
            <a:rPr lang="en-US" sz="1000" b="1" i="0" u="none" kern="1200" dirty="0">
              <a:solidFill>
                <a:schemeClr val="tx2"/>
              </a:solidFill>
              <a:latin typeface="Century Gothic" panose="020B0502020202020204" pitchFamily="34" charset="0"/>
            </a:rPr>
            <a:t>review (student and scenario) and possible extensions of the scenario</a:t>
          </a:r>
          <a:r>
            <a:rPr lang="el-GR" sz="1000" b="1" i="0"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Assessment &amp; Feedback </a:t>
          </a:r>
          <a:endParaRPr lang="en-GB" sz="1000" b="1" i="1" kern="1200" dirty="0">
            <a:solidFill>
              <a:schemeClr val="tx2"/>
            </a:solidFill>
            <a:latin typeface="Century Gothic" panose="020B0502020202020204" pitchFamily="34" charset="0"/>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H</a:t>
          </a:r>
          <a:endParaRPr lang="en-GB" sz="1050" b="1" kern="1200" dirty="0">
            <a:latin typeface="Century Gothic" panose="020B0502020202020204" pitchFamily="34" charset="0"/>
          </a:endParaRPr>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Documentation</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solidFill>
                <a:schemeClr val="tx2"/>
              </a:solidFill>
              <a:latin typeface="Century Gothic" panose="020B0502020202020204" pitchFamily="34" charset="0"/>
            </a:rPr>
            <a:t>Scenario Documentation &amp; Reflection (Institutional Context)</a:t>
          </a:r>
          <a:endParaRPr lang="en-GB" sz="1000" b="1" i="1" kern="1200" dirty="0">
            <a:solidFill>
              <a:schemeClr val="tx2"/>
            </a:solidFill>
            <a:latin typeface="Century Gothic" panose="020B0502020202020204" pitchFamily="34" charset="0"/>
          </a:endParaRPr>
        </a:p>
      </dsp:txBody>
      <dsp:txXfrm rot="-5400000">
        <a:off x="401048" y="3504639"/>
        <a:ext cx="5676773" cy="336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A</a:t>
          </a:r>
          <a:endParaRPr lang="en-GB" sz="1050" b="1" kern="1200" dirty="0"/>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Teaching analysis of the subject matter</a:t>
          </a:r>
          <a:endParaRPr lang="en-GB" sz="1100" b="1" kern="1200" dirty="0">
            <a:solidFill>
              <a:schemeClr val="tx2"/>
            </a:solidFill>
          </a:endParaRPr>
        </a:p>
        <a:p>
          <a:pPr marL="57150" lvl="1" indent="-57150" algn="l" defTabSz="488950">
            <a:lnSpc>
              <a:spcPct val="90000"/>
            </a:lnSpc>
            <a:spcBef>
              <a:spcPct val="0"/>
            </a:spcBef>
            <a:spcAft>
              <a:spcPct val="15000"/>
            </a:spcAft>
            <a:buNone/>
          </a:pPr>
          <a:r>
            <a:rPr lang="en-US" sz="1100" b="0" i="1" u="none" kern="1200" dirty="0">
              <a:solidFill>
                <a:schemeClr val="tx2"/>
              </a:solidFill>
            </a:rPr>
            <a:t>Scenario Subject, Theme, &amp; Audience (Content Knowledge)</a:t>
          </a:r>
          <a:endParaRPr lang="en-GB" sz="1100" i="1" kern="1200" dirty="0">
            <a:solidFill>
              <a:schemeClr val="tx2"/>
            </a:solidFill>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B</a:t>
          </a:r>
          <a:endParaRPr lang="en-GB" sz="1050" b="1" kern="1200" dirty="0"/>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Cognitive analysis</a:t>
          </a:r>
          <a:endParaRPr lang="en-GB" sz="1100" b="0" kern="1200" dirty="0">
            <a:solidFill>
              <a:schemeClr val="tx2"/>
            </a:solidFill>
          </a:endParaRPr>
        </a:p>
        <a:p>
          <a:pPr marL="57150" lvl="1" indent="-57150" algn="l" defTabSz="488950">
            <a:lnSpc>
              <a:spcPct val="90000"/>
            </a:lnSpc>
            <a:spcBef>
              <a:spcPct val="0"/>
            </a:spcBef>
            <a:spcAft>
              <a:spcPct val="15000"/>
            </a:spcAft>
            <a:buNone/>
          </a:pPr>
          <a:r>
            <a:rPr lang="en-US" sz="1100" b="0" i="1" u="none" kern="1200" dirty="0">
              <a:solidFill>
                <a:schemeClr val="tx2"/>
              </a:solidFill>
            </a:rPr>
            <a:t>Learners' representations of the subject matter and possible difficulties in their thinking</a:t>
          </a:r>
          <a:endParaRPr lang="en-GB" sz="1100" b="0" i="1" kern="1200" dirty="0">
            <a:solidFill>
              <a:schemeClr val="tx2"/>
            </a:solidFill>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C</a:t>
          </a:r>
          <a:endParaRPr lang="en-GB" sz="1050" b="1" kern="1200" dirty="0"/>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1"/>
              </a:solidFill>
            </a:rPr>
            <a:t>Purpose and objectives</a:t>
          </a:r>
          <a:endParaRPr lang="en-GB" sz="1100" b="1" kern="1200" dirty="0">
            <a:solidFill>
              <a:schemeClr val="tx1"/>
            </a:solidFill>
          </a:endParaRPr>
        </a:p>
        <a:p>
          <a:pPr marL="57150" lvl="1" indent="-57150" algn="l" defTabSz="488950">
            <a:lnSpc>
              <a:spcPct val="90000"/>
            </a:lnSpc>
            <a:spcBef>
              <a:spcPct val="0"/>
            </a:spcBef>
            <a:spcAft>
              <a:spcPct val="15000"/>
            </a:spcAft>
            <a:buNone/>
          </a:pPr>
          <a:r>
            <a:rPr lang="en-US" sz="1100" b="0" i="0" u="none" kern="1200" dirty="0">
              <a:solidFill>
                <a:schemeClr val="tx1"/>
              </a:solidFill>
            </a:rPr>
            <a:t>Learning Outcomes &amp; Goals (Outcome/ Object)</a:t>
          </a:r>
          <a:endParaRPr lang="en-GB" sz="1100" i="1" kern="1200" dirty="0">
            <a:solidFill>
              <a:schemeClr val="tx1"/>
            </a:solidFill>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D</a:t>
          </a:r>
          <a:endParaRPr lang="en-GB" sz="1050" b="1" kern="1200" dirty="0"/>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Development - selection of materials and Tools</a:t>
          </a:r>
          <a:endParaRPr lang="en-GB" sz="1100" b="1" kern="1200" dirty="0">
            <a:solidFill>
              <a:schemeClr val="tx2"/>
            </a:solidFill>
          </a:endParaRPr>
        </a:p>
        <a:p>
          <a:pPr marL="57150" lvl="1" indent="-57150" algn="l" defTabSz="488950">
            <a:lnSpc>
              <a:spcPct val="90000"/>
            </a:lnSpc>
            <a:spcBef>
              <a:spcPct val="0"/>
            </a:spcBef>
            <a:spcAft>
              <a:spcPct val="15000"/>
            </a:spcAft>
            <a:buNone/>
          </a:pPr>
          <a:r>
            <a:rPr lang="en-US" sz="1100" b="0" i="1" u="none" kern="1200" dirty="0">
              <a:solidFill>
                <a:schemeClr val="tx2"/>
              </a:solidFill>
            </a:rPr>
            <a:t>ICT Tools</a:t>
          </a:r>
          <a:r>
            <a:rPr lang="el-GR" sz="1100" b="0" i="1" u="none" kern="1200" dirty="0">
              <a:solidFill>
                <a:schemeClr val="tx2"/>
              </a:solidFill>
            </a:rPr>
            <a:t>,</a:t>
          </a:r>
          <a:r>
            <a:rPr lang="en-US" sz="1100" b="0" i="1" u="none" kern="1200" dirty="0">
              <a:solidFill>
                <a:schemeClr val="tx2"/>
              </a:solidFill>
            </a:rPr>
            <a:t>Emerging Technologies and materials development</a:t>
          </a:r>
          <a:endParaRPr lang="en-GB" sz="1100" b="1" i="1" kern="1200" dirty="0">
            <a:solidFill>
              <a:schemeClr val="tx2"/>
            </a:solidFill>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E</a:t>
          </a:r>
          <a:endParaRPr lang="en-GB" sz="1050" b="1" kern="1200" dirty="0"/>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Development of learning activities</a:t>
          </a:r>
          <a:endParaRPr lang="en-GB" sz="1100" b="1" kern="1200" dirty="0">
            <a:solidFill>
              <a:schemeClr val="tx2"/>
            </a:solidFill>
          </a:endParaRPr>
        </a:p>
        <a:p>
          <a:pPr marL="57150" lvl="1" indent="-57150" algn="l" defTabSz="488950">
            <a:lnSpc>
              <a:spcPct val="90000"/>
            </a:lnSpc>
            <a:spcBef>
              <a:spcPct val="0"/>
            </a:spcBef>
            <a:spcAft>
              <a:spcPct val="15000"/>
            </a:spcAft>
            <a:buNone/>
          </a:pPr>
          <a:r>
            <a:rPr lang="en-US" sz="1100" b="0" i="1" u="none" kern="1200" dirty="0">
              <a:solidFill>
                <a:schemeClr val="tx2"/>
              </a:solidFill>
            </a:rPr>
            <a:t>In-Class e-Activities (In-situ &amp; Online) (Learning Strategies)</a:t>
          </a:r>
          <a:endParaRPr lang="en-GB" sz="1100" b="1" i="1" kern="1200" dirty="0">
            <a:solidFill>
              <a:schemeClr val="tx2"/>
            </a:solidFill>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F</a:t>
          </a:r>
          <a:endParaRPr lang="en-GB" sz="1050" b="1" kern="1200" dirty="0"/>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Application in the classroom (implementation and evaluation</a:t>
          </a:r>
          <a:r>
            <a:rPr lang="el-GR" sz="1100" b="1" i="0" u="none" kern="1200" dirty="0">
              <a:solidFill>
                <a:schemeClr val="tx2"/>
              </a:solidFill>
            </a:rPr>
            <a:t>)</a:t>
          </a:r>
          <a:endParaRPr lang="en-GB" sz="1100" b="1" kern="1200" dirty="0">
            <a:solidFill>
              <a:schemeClr val="tx2"/>
            </a:solidFill>
          </a:endParaRPr>
        </a:p>
        <a:p>
          <a:pPr marL="57150" lvl="1" indent="-57150" algn="l" defTabSz="488950">
            <a:lnSpc>
              <a:spcPct val="90000"/>
            </a:lnSpc>
            <a:spcBef>
              <a:spcPct val="0"/>
            </a:spcBef>
            <a:spcAft>
              <a:spcPct val="15000"/>
            </a:spcAft>
            <a:buNone/>
          </a:pPr>
          <a:r>
            <a:rPr lang="en-US" sz="1100" b="0" i="1" u="none" kern="1200" dirty="0">
              <a:solidFill>
                <a:schemeClr val="tx2"/>
              </a:solidFill>
            </a:rPr>
            <a:t>Implementation Plan (Rules/</a:t>
          </a:r>
          <a:r>
            <a:rPr lang="el-GR" sz="1100" b="0" i="1" u="none" kern="1200" dirty="0">
              <a:solidFill>
                <a:schemeClr val="tx2"/>
              </a:solidFill>
            </a:rPr>
            <a:t> </a:t>
          </a:r>
          <a:r>
            <a:rPr lang="en-US" sz="1100" b="0" i="1" u="none" kern="1200" dirty="0">
              <a:solidFill>
                <a:schemeClr val="tx2"/>
              </a:solidFill>
            </a:rPr>
            <a:t>Division of Labor)</a:t>
          </a:r>
          <a:endParaRPr lang="en-GB" sz="1100" b="1" i="1" kern="1200" dirty="0">
            <a:solidFill>
              <a:schemeClr val="tx2"/>
            </a:solidFill>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G</a:t>
          </a:r>
          <a:endParaRPr lang="en-GB" sz="1050" b="1" kern="1200" dirty="0"/>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Assessment</a:t>
          </a:r>
          <a:r>
            <a:rPr lang="el-GR" sz="1100" b="1" i="0" u="none" kern="1200" dirty="0">
              <a:solidFill>
                <a:schemeClr val="tx2"/>
              </a:solidFill>
            </a:rPr>
            <a:t>/</a:t>
          </a:r>
          <a:r>
            <a:rPr lang="en-US" sz="1100" b="1" i="0" u="none" kern="1200" dirty="0">
              <a:solidFill>
                <a:schemeClr val="tx2"/>
              </a:solidFill>
            </a:rPr>
            <a:t>review (student and scenario) and possible extensions of the scenario</a:t>
          </a:r>
          <a:r>
            <a:rPr lang="el-GR" sz="1100" b="1" i="0" u="none" kern="1200" dirty="0">
              <a:solidFill>
                <a:schemeClr val="tx2"/>
              </a:solidFill>
            </a:rPr>
            <a:t> </a:t>
          </a:r>
          <a:r>
            <a:rPr lang="en-US" sz="1100" b="0" i="1" u="none" kern="1200" dirty="0">
              <a:solidFill>
                <a:schemeClr val="tx2"/>
              </a:solidFill>
            </a:rPr>
            <a:t>Assessment &amp; Feedback </a:t>
          </a:r>
          <a:endParaRPr lang="en-GB" sz="1100" b="1" i="1" kern="1200" dirty="0">
            <a:solidFill>
              <a:schemeClr val="tx2"/>
            </a:solidFill>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H</a:t>
          </a:r>
          <a:endParaRPr lang="en-GB" sz="1050" b="1" kern="1200" dirty="0"/>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i="0" u="none" kern="1200" dirty="0">
              <a:solidFill>
                <a:schemeClr val="tx2"/>
              </a:solidFill>
            </a:rPr>
            <a:t>Documentation</a:t>
          </a:r>
          <a:endParaRPr lang="en-GB" sz="1100" b="1" kern="1200" dirty="0">
            <a:solidFill>
              <a:schemeClr val="tx2"/>
            </a:solidFill>
          </a:endParaRPr>
        </a:p>
        <a:p>
          <a:pPr marL="57150" lvl="1" indent="-57150" algn="l" defTabSz="488950">
            <a:lnSpc>
              <a:spcPct val="90000"/>
            </a:lnSpc>
            <a:spcBef>
              <a:spcPct val="0"/>
            </a:spcBef>
            <a:spcAft>
              <a:spcPct val="15000"/>
            </a:spcAft>
            <a:buNone/>
          </a:pPr>
          <a:r>
            <a:rPr lang="fr-FR" sz="1100" b="0" i="1" u="none" kern="1200" dirty="0">
              <a:solidFill>
                <a:schemeClr val="tx2"/>
              </a:solidFill>
            </a:rPr>
            <a:t>Scenario Documentation &amp; Reflection (Institutional Context)</a:t>
          </a:r>
          <a:endParaRPr lang="en-GB" sz="1100" b="1" i="1" kern="1200" dirty="0">
            <a:solidFill>
              <a:schemeClr val="tx2"/>
            </a:solidFill>
          </a:endParaRPr>
        </a:p>
      </dsp:txBody>
      <dsp:txXfrm rot="-5400000">
        <a:off x="401048" y="3504639"/>
        <a:ext cx="5676773" cy="3360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Cognitive analysis</a:t>
          </a:r>
          <a:endParaRPr lang="en-GB" sz="1000" b="0"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Learners' representations of the subject matter and possible difficulties in their thinking</a:t>
          </a:r>
          <a:endParaRPr lang="en-GB" sz="1000" b="0" i="1" kern="1200" dirty="0">
            <a:solidFill>
              <a:schemeClr val="tx2"/>
            </a:solidFill>
            <a:latin typeface="Century Gothic" panose="020B0502020202020204" pitchFamily="34" charset="0"/>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Purpose and objectives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solidFill>
                <a:schemeClr val="tx2"/>
              </a:solidFill>
              <a:latin typeface="Century Gothic" panose="020B0502020202020204" pitchFamily="34" charset="0"/>
            </a:rPr>
            <a:t>Learning Outcomes &amp; Goals (Outcome/ Object)</a:t>
          </a:r>
          <a:endParaRPr lang="en-GB" sz="1000" i="1" kern="1200" dirty="0">
            <a:solidFill>
              <a:schemeClr val="tx2"/>
            </a:solidFill>
            <a:latin typeface="Century Gothic" panose="020B0502020202020204" pitchFamily="34" charset="0"/>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Development - selection of materials and Tools</a:t>
          </a:r>
          <a:endParaRPr lang="en-GB" sz="1000" b="1" kern="1200" dirty="0">
            <a:solidFill>
              <a:schemeClr val="tx1"/>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1"/>
              </a:solidFill>
              <a:latin typeface="Century Gothic" panose="020B0502020202020204" pitchFamily="34" charset="0"/>
            </a:rPr>
            <a:t>ICT Tools</a:t>
          </a:r>
          <a:r>
            <a:rPr lang="el-GR" sz="1000" b="0" i="1" u="none" kern="1200" dirty="0">
              <a:solidFill>
                <a:schemeClr val="tx1"/>
              </a:solidFill>
              <a:latin typeface="Century Gothic" panose="020B0502020202020204" pitchFamily="34" charset="0"/>
            </a:rPr>
            <a:t>,</a:t>
          </a:r>
          <a:r>
            <a:rPr lang="en-US" sz="1000" b="0" i="1" u="none" kern="1200" dirty="0">
              <a:solidFill>
                <a:schemeClr val="tx1"/>
              </a:solidFill>
              <a:latin typeface="Century Gothic" panose="020B0502020202020204" pitchFamily="34" charset="0"/>
            </a:rPr>
            <a:t>Emerging Technologies and materials development</a:t>
          </a:r>
          <a:endParaRPr lang="en-GB" sz="1000" b="1" i="1" kern="1200" dirty="0">
            <a:solidFill>
              <a:schemeClr val="tx1"/>
            </a:solidFill>
            <a:latin typeface="Century Gothic" panose="020B0502020202020204" pitchFamily="34" charset="0"/>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of learning activities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In-Class e-Activities (In-situ &amp; Online) (Learning Strategies)</a:t>
          </a:r>
          <a:endParaRPr lang="en-GB" sz="1000" b="1" i="1" kern="1200" dirty="0">
            <a:solidFill>
              <a:schemeClr val="tx2"/>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Application in the classroom (implementation and evaluation</a:t>
          </a:r>
          <a:r>
            <a:rPr lang="el-GR" sz="1000" b="1" i="0" u="none" kern="1200" dirty="0">
              <a:solidFill>
                <a:schemeClr val="tx2"/>
              </a:solidFill>
              <a:latin typeface="Century Gothic" panose="020B0502020202020204" pitchFamily="34" charset="0"/>
            </a:rPr>
            <a:t>)</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Implementation Plan (Rules/</a:t>
          </a:r>
          <a:r>
            <a:rPr lang="el-GR" sz="1000" b="0" i="1"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Division of Labor)</a:t>
          </a:r>
          <a:endParaRPr lang="en-GB" sz="1000" b="1" i="1" kern="1200" dirty="0">
            <a:solidFill>
              <a:schemeClr val="tx2"/>
            </a:solidFill>
            <a:latin typeface="Century Gothic" panose="020B0502020202020204" pitchFamily="34" charset="0"/>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G</a:t>
          </a:r>
          <a:endParaRPr lang="en-GB" sz="1050" b="1" kern="1200" dirty="0">
            <a:latin typeface="Century Gothic" panose="020B0502020202020204" pitchFamily="34" charset="0"/>
          </a:endParaRPr>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Assessment</a:t>
          </a:r>
          <a:r>
            <a:rPr lang="el-GR" sz="1000" b="1" i="0" u="none" kern="1200" dirty="0">
              <a:solidFill>
                <a:schemeClr val="tx2"/>
              </a:solidFill>
              <a:latin typeface="Century Gothic" panose="020B0502020202020204" pitchFamily="34" charset="0"/>
            </a:rPr>
            <a:t>/</a:t>
          </a:r>
          <a:r>
            <a:rPr lang="en-US" sz="1000" b="1" i="0" u="none" kern="1200" dirty="0">
              <a:solidFill>
                <a:schemeClr val="tx2"/>
              </a:solidFill>
              <a:latin typeface="Century Gothic" panose="020B0502020202020204" pitchFamily="34" charset="0"/>
            </a:rPr>
            <a:t>review (student and scenario) and possible extensions of the scenario</a:t>
          </a:r>
          <a:r>
            <a:rPr lang="el-GR" sz="1000" b="1" i="0"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Assessment &amp; Feedback </a:t>
          </a:r>
          <a:endParaRPr lang="en-GB" sz="1000" b="1" i="1" kern="1200" dirty="0">
            <a:solidFill>
              <a:schemeClr val="tx2"/>
            </a:solidFill>
            <a:latin typeface="Century Gothic" panose="020B0502020202020204" pitchFamily="34" charset="0"/>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H</a:t>
          </a:r>
          <a:endParaRPr lang="en-GB" sz="1050" b="1" kern="1200" dirty="0">
            <a:latin typeface="Century Gothic" panose="020B0502020202020204" pitchFamily="34" charset="0"/>
          </a:endParaRPr>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Documentation</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solidFill>
                <a:schemeClr val="tx2"/>
              </a:solidFill>
              <a:latin typeface="Century Gothic" panose="020B0502020202020204" pitchFamily="34" charset="0"/>
            </a:rPr>
            <a:t>Scenario Documentation &amp; Reflection (Institutional Context)</a:t>
          </a:r>
          <a:endParaRPr lang="en-GB" sz="1000" b="1" i="1" kern="1200" dirty="0">
            <a:solidFill>
              <a:schemeClr val="tx2"/>
            </a:solidFill>
            <a:latin typeface="Century Gothic" panose="020B0502020202020204" pitchFamily="34" charset="0"/>
          </a:endParaRPr>
        </a:p>
      </dsp:txBody>
      <dsp:txXfrm rot="-5400000">
        <a:off x="401048" y="3504639"/>
        <a:ext cx="5676773" cy="336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A</a:t>
          </a:r>
          <a:endParaRPr lang="en-GB" sz="1050" b="1" kern="1200" dirty="0"/>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B</a:t>
          </a:r>
          <a:endParaRPr lang="en-GB" sz="1050" b="1" kern="1200" dirty="0"/>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Cognitive analysis</a:t>
          </a:r>
          <a:endParaRPr lang="en-GB" sz="1000" b="0"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Learners' representations of the subject matter and possible difficulties in their thinking</a:t>
          </a:r>
          <a:endParaRPr lang="en-GB" sz="1000" b="0" i="1" kern="1200" dirty="0">
            <a:solidFill>
              <a:schemeClr val="tx2"/>
            </a:solidFill>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C</a:t>
          </a:r>
          <a:endParaRPr lang="en-GB" sz="1050" b="1" kern="1200" dirty="0"/>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Purpose and objectives</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0" u="none" kern="1200" dirty="0">
              <a:solidFill>
                <a:schemeClr val="tx2"/>
              </a:solidFill>
            </a:rPr>
            <a:t>Learning Outcomes &amp; Goals (Outcome/ Object)</a:t>
          </a:r>
          <a:endParaRPr lang="en-GB" sz="1000" i="1" kern="1200" dirty="0">
            <a:solidFill>
              <a:schemeClr val="tx2"/>
            </a:solidFill>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D</a:t>
          </a:r>
          <a:endParaRPr lang="en-GB" sz="1050" b="1" kern="1200" dirty="0"/>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Development - selection of materials and Tools</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ICT Tools</a:t>
          </a:r>
          <a:r>
            <a:rPr lang="el-GR" sz="1000" b="0" i="1" u="none" kern="1200" dirty="0">
              <a:solidFill>
                <a:schemeClr val="tx2"/>
              </a:solidFill>
            </a:rPr>
            <a:t>,</a:t>
          </a:r>
          <a:r>
            <a:rPr lang="en-US" sz="1000" b="0" i="1" u="none" kern="1200" dirty="0">
              <a:solidFill>
                <a:schemeClr val="tx2"/>
              </a:solidFill>
            </a:rPr>
            <a:t>Emerging Technologies and materials development</a:t>
          </a:r>
          <a:endParaRPr lang="en-GB" sz="1000" b="1" i="1" kern="1200" dirty="0">
            <a:solidFill>
              <a:schemeClr val="tx2"/>
            </a:solidFill>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E</a:t>
          </a:r>
          <a:endParaRPr lang="en-GB" sz="1050" b="1" kern="1200" dirty="0"/>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Development of learning activities</a:t>
          </a:r>
          <a:endParaRPr lang="en-GB" sz="1000" b="1" kern="1200" dirty="0">
            <a:solidFill>
              <a:schemeClr val="tx1"/>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1"/>
              </a:solidFill>
              <a:latin typeface="Century Gothic" panose="020B0502020202020204" pitchFamily="34" charset="0"/>
            </a:rPr>
            <a:t>In-Class e-Activities (In-situ &amp; Online) (Learning Strategies)</a:t>
          </a:r>
          <a:endParaRPr lang="en-GB" sz="1000" b="1" i="1" kern="1200" dirty="0">
            <a:solidFill>
              <a:schemeClr val="tx1"/>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F</a:t>
          </a:r>
          <a:endParaRPr lang="en-GB" sz="1050" b="1" kern="1200" dirty="0"/>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Application in the classroom (implementation and evaluation</a:t>
          </a:r>
          <a:r>
            <a:rPr lang="el-GR" sz="1000" b="1" i="0" u="none" kern="1200" dirty="0">
              <a:solidFill>
                <a:schemeClr val="tx2"/>
              </a:solidFill>
            </a:rPr>
            <a:t>)</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en-US" sz="1000" b="0" i="1" u="none" kern="1200" dirty="0">
              <a:solidFill>
                <a:schemeClr val="tx2"/>
              </a:solidFill>
            </a:rPr>
            <a:t>Implementation Plan (Rules/</a:t>
          </a:r>
          <a:r>
            <a:rPr lang="el-GR" sz="1000" b="0" i="1" u="none" kern="1200" dirty="0">
              <a:solidFill>
                <a:schemeClr val="tx2"/>
              </a:solidFill>
            </a:rPr>
            <a:t> </a:t>
          </a:r>
          <a:r>
            <a:rPr lang="en-US" sz="1000" b="0" i="1" u="none" kern="1200" dirty="0">
              <a:solidFill>
                <a:schemeClr val="tx2"/>
              </a:solidFill>
            </a:rPr>
            <a:t>Division of Labor)</a:t>
          </a:r>
          <a:endParaRPr lang="en-GB" sz="1000" b="1" i="1" kern="1200" dirty="0">
            <a:solidFill>
              <a:schemeClr val="tx2"/>
            </a:solidFill>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G</a:t>
          </a:r>
          <a:endParaRPr lang="en-GB" sz="1050" b="1" kern="1200" dirty="0"/>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Assessment</a:t>
          </a:r>
          <a:r>
            <a:rPr lang="el-GR" sz="1000" b="1" i="0" u="none" kern="1200" dirty="0">
              <a:solidFill>
                <a:schemeClr val="tx2"/>
              </a:solidFill>
            </a:rPr>
            <a:t>/</a:t>
          </a:r>
          <a:r>
            <a:rPr lang="en-US" sz="1000" b="1" i="0" u="none" kern="1200" dirty="0">
              <a:solidFill>
                <a:schemeClr val="tx2"/>
              </a:solidFill>
            </a:rPr>
            <a:t>review (student and scenario) and possible extensions of the scenario</a:t>
          </a:r>
          <a:r>
            <a:rPr lang="el-GR" sz="1000" b="1" i="0" u="none" kern="1200" dirty="0">
              <a:solidFill>
                <a:schemeClr val="tx2"/>
              </a:solidFill>
            </a:rPr>
            <a:t> </a:t>
          </a:r>
          <a:r>
            <a:rPr lang="en-US" sz="1000" b="0" i="1" u="none" kern="1200" dirty="0">
              <a:solidFill>
                <a:schemeClr val="tx2"/>
              </a:solidFill>
            </a:rPr>
            <a:t>Assessment &amp; Feedback </a:t>
          </a:r>
          <a:endParaRPr lang="en-GB" sz="1000" b="1" i="1" kern="1200" dirty="0">
            <a:solidFill>
              <a:schemeClr val="tx2"/>
            </a:solidFill>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t>H</a:t>
          </a:r>
          <a:endParaRPr lang="en-GB" sz="1050" b="1" kern="1200" dirty="0"/>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rPr>
            <a:t>Documentation</a:t>
          </a:r>
          <a:endParaRPr lang="en-GB" sz="1000" b="1" kern="1200" dirty="0">
            <a:solidFill>
              <a:schemeClr val="tx2"/>
            </a:solidFill>
          </a:endParaRPr>
        </a:p>
        <a:p>
          <a:pPr marL="57150" lvl="1" indent="-57150" algn="l" defTabSz="444500">
            <a:lnSpc>
              <a:spcPct val="90000"/>
            </a:lnSpc>
            <a:spcBef>
              <a:spcPct val="0"/>
            </a:spcBef>
            <a:spcAft>
              <a:spcPct val="15000"/>
            </a:spcAft>
            <a:buNone/>
          </a:pPr>
          <a:r>
            <a:rPr lang="fr-FR" sz="1000" b="0" i="1" u="none" kern="1200" dirty="0">
              <a:solidFill>
                <a:schemeClr val="tx2"/>
              </a:solidFill>
            </a:rPr>
            <a:t>Scenario Documentation &amp; Reflection (Institutional Context)</a:t>
          </a:r>
          <a:endParaRPr lang="en-GB" sz="1000" b="1" i="1" kern="1200" dirty="0">
            <a:solidFill>
              <a:schemeClr val="tx2"/>
            </a:solidFill>
          </a:endParaRPr>
        </a:p>
      </dsp:txBody>
      <dsp:txXfrm rot="-5400000">
        <a:off x="401048" y="3504639"/>
        <a:ext cx="5676773" cy="3360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Cognitive analysis</a:t>
          </a:r>
          <a:endParaRPr lang="en-GB" sz="1000" b="0"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Learners' representations of the subject matter and possible difficulties in their thinking</a:t>
          </a:r>
          <a:endParaRPr lang="en-GB" sz="1000" b="0" i="1" kern="1200" dirty="0">
            <a:solidFill>
              <a:schemeClr val="tx2"/>
            </a:solidFill>
            <a:latin typeface="Century Gothic" panose="020B0502020202020204" pitchFamily="34" charset="0"/>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Purpose and objectives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solidFill>
                <a:schemeClr val="tx2"/>
              </a:solidFill>
              <a:latin typeface="Century Gothic" panose="020B0502020202020204" pitchFamily="34" charset="0"/>
            </a:rPr>
            <a:t>Learning Outcomes &amp; Goals (Outcome/ Object)</a:t>
          </a:r>
          <a:endParaRPr lang="en-GB" sz="1000" i="1" kern="1200" dirty="0">
            <a:solidFill>
              <a:schemeClr val="tx2"/>
            </a:solidFill>
            <a:latin typeface="Century Gothic" panose="020B0502020202020204" pitchFamily="34" charset="0"/>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 selection of materials and Tools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ICT Tools</a:t>
          </a:r>
          <a:r>
            <a:rPr lang="el-GR" sz="1000" b="0" i="1" u="none" kern="1200" dirty="0">
              <a:solidFill>
                <a:schemeClr val="tx2"/>
              </a:solidFill>
              <a:latin typeface="Century Gothic" panose="020B0502020202020204" pitchFamily="34" charset="0"/>
            </a:rPr>
            <a:t>,</a:t>
          </a:r>
          <a:r>
            <a:rPr lang="en-US" sz="1000" b="0" i="1" u="none" kern="1200" dirty="0">
              <a:solidFill>
                <a:schemeClr val="tx2"/>
              </a:solidFill>
              <a:latin typeface="Century Gothic" panose="020B0502020202020204" pitchFamily="34" charset="0"/>
            </a:rPr>
            <a:t>Emerging Technologies and materials development</a:t>
          </a:r>
          <a:endParaRPr lang="en-GB" sz="1000" b="1" i="1" kern="1200" dirty="0">
            <a:solidFill>
              <a:schemeClr val="tx2"/>
            </a:solidFill>
            <a:latin typeface="Century Gothic" panose="020B0502020202020204" pitchFamily="34" charset="0"/>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of learning activities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In-Class e-Activities (In-situ &amp; Online) (Learning Strategies)</a:t>
          </a:r>
          <a:endParaRPr lang="en-GB" sz="1000" b="1" i="1" kern="1200" dirty="0">
            <a:solidFill>
              <a:schemeClr val="tx2"/>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Application in the classroom (implementation and evaluation</a:t>
          </a:r>
          <a:r>
            <a:rPr lang="el-GR" sz="1000" b="1" i="0" u="none" kern="1200" dirty="0">
              <a:solidFill>
                <a:schemeClr val="tx1"/>
              </a:solidFill>
              <a:latin typeface="Century Gothic" panose="020B0502020202020204" pitchFamily="34" charset="0"/>
            </a:rPr>
            <a:t>)</a:t>
          </a:r>
          <a:endParaRPr lang="en-GB" sz="1000" b="1" kern="1200" dirty="0">
            <a:solidFill>
              <a:schemeClr val="tx1"/>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1"/>
              </a:solidFill>
              <a:latin typeface="Century Gothic" panose="020B0502020202020204" pitchFamily="34" charset="0"/>
            </a:rPr>
            <a:t>Implementation Plan (Rules/Division of Labor)</a:t>
          </a:r>
          <a:endParaRPr lang="en-GB" sz="1000" b="1" i="1" kern="1200" dirty="0">
            <a:solidFill>
              <a:schemeClr val="tx1"/>
            </a:solidFill>
            <a:latin typeface="Century Gothic" panose="020B0502020202020204" pitchFamily="34" charset="0"/>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G</a:t>
          </a:r>
          <a:endParaRPr lang="en-GB" sz="1050" b="1" kern="1200" dirty="0">
            <a:latin typeface="Century Gothic" panose="020B0502020202020204" pitchFamily="34" charset="0"/>
          </a:endParaRPr>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Assessment</a:t>
          </a:r>
          <a:r>
            <a:rPr lang="el-GR" sz="1000" b="1" i="0" u="none" kern="1200" dirty="0">
              <a:solidFill>
                <a:schemeClr val="tx2"/>
              </a:solidFill>
              <a:latin typeface="Century Gothic" panose="020B0502020202020204" pitchFamily="34" charset="0"/>
            </a:rPr>
            <a:t>/</a:t>
          </a:r>
          <a:r>
            <a:rPr lang="en-US" sz="1000" b="1" i="0" u="none" kern="1200" dirty="0">
              <a:solidFill>
                <a:schemeClr val="tx2"/>
              </a:solidFill>
              <a:latin typeface="Century Gothic" panose="020B0502020202020204" pitchFamily="34" charset="0"/>
            </a:rPr>
            <a:t>review (student and scenario) and possible extensions of the scenario</a:t>
          </a:r>
          <a:r>
            <a:rPr lang="el-GR" sz="1000" b="1" i="0"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Assessment &amp; Feedback </a:t>
          </a:r>
          <a:endParaRPr lang="en-GB" sz="1000" b="1" i="1" kern="1200" dirty="0">
            <a:solidFill>
              <a:schemeClr val="tx2"/>
            </a:solidFill>
            <a:latin typeface="Century Gothic" panose="020B0502020202020204" pitchFamily="34" charset="0"/>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H</a:t>
          </a:r>
          <a:endParaRPr lang="en-GB" sz="1050" b="1" kern="1200" dirty="0">
            <a:latin typeface="Century Gothic" panose="020B0502020202020204" pitchFamily="34" charset="0"/>
          </a:endParaRPr>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Documentation</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solidFill>
                <a:schemeClr val="tx2"/>
              </a:solidFill>
              <a:latin typeface="Century Gothic" panose="020B0502020202020204" pitchFamily="34" charset="0"/>
            </a:rPr>
            <a:t>Scenario Documentation &amp; Reflection (Institutional Context)</a:t>
          </a:r>
          <a:endParaRPr lang="en-GB" sz="1000" b="1" i="1" kern="1200" dirty="0">
            <a:solidFill>
              <a:schemeClr val="tx2"/>
            </a:solidFill>
            <a:latin typeface="Century Gothic" panose="020B0502020202020204" pitchFamily="34" charset="0"/>
          </a:endParaRPr>
        </a:p>
      </dsp:txBody>
      <dsp:txXfrm rot="-5400000">
        <a:off x="401048" y="3504639"/>
        <a:ext cx="5676773" cy="336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Cognitive analysis</a:t>
          </a:r>
          <a:endParaRPr lang="en-GB" sz="1000" b="0"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Learners' representations of the subject matter and possible difficulties in their thinking</a:t>
          </a:r>
          <a:endParaRPr lang="en-GB" sz="1000" b="0" i="1" kern="1200" dirty="0">
            <a:solidFill>
              <a:schemeClr val="tx2"/>
            </a:solidFill>
            <a:latin typeface="Century Gothic" panose="020B0502020202020204" pitchFamily="34" charset="0"/>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Purpose and objectives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solidFill>
                <a:schemeClr val="tx2"/>
              </a:solidFill>
              <a:latin typeface="Century Gothic" panose="020B0502020202020204" pitchFamily="34" charset="0"/>
            </a:rPr>
            <a:t>Learning Outcomes &amp; Goals (Outcome/ Object)</a:t>
          </a:r>
          <a:endParaRPr lang="en-GB" sz="1000" i="1" kern="1200" dirty="0">
            <a:solidFill>
              <a:schemeClr val="tx2"/>
            </a:solidFill>
            <a:latin typeface="Century Gothic" panose="020B0502020202020204" pitchFamily="34" charset="0"/>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 selection of materials and Tools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ICT Tools</a:t>
          </a:r>
          <a:r>
            <a:rPr lang="el-GR" sz="1000" b="0" i="1" u="none" kern="1200" dirty="0">
              <a:solidFill>
                <a:schemeClr val="tx2"/>
              </a:solidFill>
              <a:latin typeface="Century Gothic" panose="020B0502020202020204" pitchFamily="34" charset="0"/>
            </a:rPr>
            <a:t>,</a:t>
          </a:r>
          <a:r>
            <a:rPr lang="en-US" sz="1000" b="0" i="1" u="none" kern="1200" dirty="0">
              <a:solidFill>
                <a:schemeClr val="tx2"/>
              </a:solidFill>
              <a:latin typeface="Century Gothic" panose="020B0502020202020204" pitchFamily="34" charset="0"/>
            </a:rPr>
            <a:t>Emerging Technologies and materials development</a:t>
          </a:r>
          <a:endParaRPr lang="en-GB" sz="1000" b="1" i="1" kern="1200" dirty="0">
            <a:solidFill>
              <a:schemeClr val="tx2"/>
            </a:solidFill>
            <a:latin typeface="Century Gothic" panose="020B0502020202020204" pitchFamily="34" charset="0"/>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of learning activities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In-Class e-Activities (In-situ &amp; Online) (Learning Strategies)</a:t>
          </a:r>
          <a:endParaRPr lang="en-GB" sz="1000" b="1" i="1" kern="1200" dirty="0">
            <a:solidFill>
              <a:schemeClr val="tx2"/>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Application in the classroom (implementation and evaluation</a:t>
          </a:r>
          <a:r>
            <a:rPr lang="el-GR" sz="1000" b="1" i="0" u="none" kern="1200" dirty="0">
              <a:solidFill>
                <a:schemeClr val="tx2"/>
              </a:solidFill>
              <a:latin typeface="Century Gothic" panose="020B0502020202020204" pitchFamily="34" charset="0"/>
            </a:rPr>
            <a:t>)</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Implementation Plan (Rules/</a:t>
          </a:r>
          <a:r>
            <a:rPr lang="el-GR" sz="1000" b="0" i="1"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Division of Labor)</a:t>
          </a:r>
          <a:endParaRPr lang="en-GB" sz="1000" b="1" i="1" kern="1200" dirty="0">
            <a:solidFill>
              <a:schemeClr val="tx2"/>
            </a:solidFill>
            <a:latin typeface="Century Gothic" panose="020B0502020202020204" pitchFamily="34" charset="0"/>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G</a:t>
          </a:r>
          <a:endParaRPr lang="en-GB" sz="1050" b="1" kern="1200" dirty="0">
            <a:latin typeface="Century Gothic" panose="020B0502020202020204" pitchFamily="34" charset="0"/>
          </a:endParaRPr>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Assessment</a:t>
          </a:r>
          <a:r>
            <a:rPr lang="el-GR" sz="1000" b="1" i="0" u="none" kern="1200" dirty="0">
              <a:solidFill>
                <a:schemeClr val="tx1"/>
              </a:solidFill>
              <a:latin typeface="Century Gothic" panose="020B0502020202020204" pitchFamily="34" charset="0"/>
            </a:rPr>
            <a:t>/</a:t>
          </a:r>
          <a:r>
            <a:rPr lang="en-US" sz="1000" b="1" i="0" u="none" kern="1200" dirty="0">
              <a:solidFill>
                <a:schemeClr val="tx1"/>
              </a:solidFill>
              <a:latin typeface="Century Gothic" panose="020B0502020202020204" pitchFamily="34" charset="0"/>
            </a:rPr>
            <a:t>review (student and scenario) and possible extensions of the scenario</a:t>
          </a:r>
          <a:r>
            <a:rPr lang="el-GR" sz="1000" b="1" i="0" u="none" kern="1200" dirty="0">
              <a:solidFill>
                <a:schemeClr val="tx1"/>
              </a:solidFill>
              <a:latin typeface="Century Gothic" panose="020B0502020202020204" pitchFamily="34" charset="0"/>
            </a:rPr>
            <a:t> </a:t>
          </a:r>
          <a:r>
            <a:rPr lang="en-US" sz="1000" b="0" i="1" u="none" kern="1200" dirty="0">
              <a:solidFill>
                <a:schemeClr val="tx1"/>
              </a:solidFill>
              <a:latin typeface="Century Gothic" panose="020B0502020202020204" pitchFamily="34" charset="0"/>
            </a:rPr>
            <a:t>Assessment &amp; Feedback </a:t>
          </a:r>
          <a:endParaRPr lang="en-GB" sz="1000" b="1" i="1" kern="1200" dirty="0">
            <a:solidFill>
              <a:schemeClr val="tx1"/>
            </a:solidFill>
            <a:latin typeface="Century Gothic" panose="020B0502020202020204" pitchFamily="34" charset="0"/>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H</a:t>
          </a:r>
          <a:endParaRPr lang="en-GB" sz="1050" b="1" kern="1200" dirty="0">
            <a:latin typeface="Century Gothic" panose="020B0502020202020204" pitchFamily="34" charset="0"/>
          </a:endParaRPr>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Documentation</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solidFill>
                <a:schemeClr val="tx2"/>
              </a:solidFill>
              <a:latin typeface="Century Gothic" panose="020B0502020202020204" pitchFamily="34" charset="0"/>
            </a:rPr>
            <a:t>Scenario Documentation &amp; Reflection (Institutional Context)</a:t>
          </a:r>
          <a:endParaRPr lang="en-GB" sz="1000" b="1" i="1" kern="1200" dirty="0">
            <a:solidFill>
              <a:schemeClr val="tx2"/>
            </a:solidFill>
            <a:latin typeface="Century Gothic" panose="020B0502020202020204" pitchFamily="34" charset="0"/>
          </a:endParaRPr>
        </a:p>
      </dsp:txBody>
      <dsp:txXfrm rot="-5400000">
        <a:off x="401048" y="3504639"/>
        <a:ext cx="5676773" cy="336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7CB14-52E1-4AC6-AF38-0489C5DD7468}">
      <dsp:nvSpPr>
        <dsp:cNvPr id="0" name=""/>
        <dsp:cNvSpPr/>
      </dsp:nvSpPr>
      <dsp:spPr>
        <a:xfrm rot="5400000">
          <a:off x="-85938" y="9055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A</a:t>
          </a:r>
          <a:endParaRPr lang="en-GB" sz="1050" b="1" kern="1200" dirty="0">
            <a:latin typeface="Century Gothic" panose="020B0502020202020204" pitchFamily="34" charset="0"/>
          </a:endParaRPr>
        </a:p>
      </dsp:txBody>
      <dsp:txXfrm rot="-5400000">
        <a:off x="1" y="205139"/>
        <a:ext cx="401047" cy="171877"/>
      </dsp:txXfrm>
    </dsp:sp>
    <dsp:sp modelId="{8934E5E4-19FB-49E3-B3C0-DEE82C7E2B77}">
      <dsp:nvSpPr>
        <dsp:cNvPr id="0" name=""/>
        <dsp:cNvSpPr/>
      </dsp:nvSpPr>
      <dsp:spPr>
        <a:xfrm rot="5400000">
          <a:off x="3062225" y="-2656563"/>
          <a:ext cx="372596"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Teaching analysis of the subject matter</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Scenario Subject, Theme, &amp; Audience (Content Knowledge)</a:t>
          </a:r>
          <a:endParaRPr lang="en-GB" sz="1000" i="1" kern="1200" dirty="0">
            <a:solidFill>
              <a:schemeClr val="tx2"/>
            </a:solidFill>
            <a:latin typeface="Century Gothic" panose="020B0502020202020204" pitchFamily="34" charset="0"/>
          </a:endParaRPr>
        </a:p>
      </dsp:txBody>
      <dsp:txXfrm rot="-5400000">
        <a:off x="401048" y="22803"/>
        <a:ext cx="5676763" cy="336218"/>
      </dsp:txXfrm>
    </dsp:sp>
    <dsp:sp modelId="{20600BC8-6D61-4E19-8FD9-AB1202CD1EC0}">
      <dsp:nvSpPr>
        <dsp:cNvPr id="0" name=""/>
        <dsp:cNvSpPr/>
      </dsp:nvSpPr>
      <dsp:spPr>
        <a:xfrm rot="5400000">
          <a:off x="-85938" y="587960"/>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B</a:t>
          </a:r>
          <a:endParaRPr lang="en-GB" sz="1050" b="1" kern="1200" dirty="0">
            <a:latin typeface="Century Gothic" panose="020B0502020202020204" pitchFamily="34" charset="0"/>
          </a:endParaRPr>
        </a:p>
      </dsp:txBody>
      <dsp:txXfrm rot="-5400000">
        <a:off x="1" y="702546"/>
        <a:ext cx="401047" cy="171877"/>
      </dsp:txXfrm>
    </dsp:sp>
    <dsp:sp modelId="{8C425DBD-893E-4C93-B6C4-0AD7F1ABF1FC}">
      <dsp:nvSpPr>
        <dsp:cNvPr id="0" name=""/>
        <dsp:cNvSpPr/>
      </dsp:nvSpPr>
      <dsp:spPr>
        <a:xfrm rot="5400000">
          <a:off x="3062323" y="-215925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Cognitive analysis</a:t>
          </a:r>
          <a:endParaRPr lang="en-GB" sz="1000" b="0"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Learners' representations of the subject matter and possible difficulties in their thinking</a:t>
          </a:r>
          <a:endParaRPr lang="en-GB" sz="1000" b="0" i="1" kern="1200" dirty="0">
            <a:solidFill>
              <a:schemeClr val="tx2"/>
            </a:solidFill>
            <a:latin typeface="Century Gothic" panose="020B0502020202020204" pitchFamily="34" charset="0"/>
          </a:endParaRPr>
        </a:p>
      </dsp:txBody>
      <dsp:txXfrm rot="-5400000">
        <a:off x="401048" y="520200"/>
        <a:ext cx="5676773" cy="336042"/>
      </dsp:txXfrm>
    </dsp:sp>
    <dsp:sp modelId="{F0AD6764-049E-4D23-8DF8-B813330D5E92}">
      <dsp:nvSpPr>
        <dsp:cNvPr id="0" name=""/>
        <dsp:cNvSpPr/>
      </dsp:nvSpPr>
      <dsp:spPr>
        <a:xfrm rot="5400000">
          <a:off x="-85938" y="108536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C</a:t>
          </a:r>
          <a:endParaRPr lang="en-GB" sz="1050" b="1" kern="1200" dirty="0">
            <a:latin typeface="Century Gothic" panose="020B0502020202020204" pitchFamily="34" charset="0"/>
          </a:endParaRPr>
        </a:p>
      </dsp:txBody>
      <dsp:txXfrm rot="-5400000">
        <a:off x="1" y="1199952"/>
        <a:ext cx="401047" cy="171877"/>
      </dsp:txXfrm>
    </dsp:sp>
    <dsp:sp modelId="{76BE73DC-D026-4FC3-BB3A-DDE3DCDCA8BD}">
      <dsp:nvSpPr>
        <dsp:cNvPr id="0" name=""/>
        <dsp:cNvSpPr/>
      </dsp:nvSpPr>
      <dsp:spPr>
        <a:xfrm rot="5400000">
          <a:off x="3062323" y="-166184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Purpose and objectives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0" u="none" kern="1200" dirty="0">
              <a:solidFill>
                <a:schemeClr val="tx2"/>
              </a:solidFill>
              <a:latin typeface="Century Gothic" panose="020B0502020202020204" pitchFamily="34" charset="0"/>
            </a:rPr>
            <a:t>Learning Outcomes &amp; Goals (Outcome/ Object)</a:t>
          </a:r>
          <a:endParaRPr lang="en-GB" sz="1000" i="1" kern="1200" dirty="0">
            <a:solidFill>
              <a:schemeClr val="tx2"/>
            </a:solidFill>
            <a:latin typeface="Century Gothic" panose="020B0502020202020204" pitchFamily="34" charset="0"/>
          </a:endParaRPr>
        </a:p>
      </dsp:txBody>
      <dsp:txXfrm rot="-5400000">
        <a:off x="401048" y="1017606"/>
        <a:ext cx="5676773" cy="336042"/>
      </dsp:txXfrm>
    </dsp:sp>
    <dsp:sp modelId="{5BF1AA0C-594D-4D7F-A14B-62C680563A34}">
      <dsp:nvSpPr>
        <dsp:cNvPr id="0" name=""/>
        <dsp:cNvSpPr/>
      </dsp:nvSpPr>
      <dsp:spPr>
        <a:xfrm rot="5400000">
          <a:off x="-85938" y="1582773"/>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D</a:t>
          </a:r>
          <a:endParaRPr lang="en-GB" sz="1050" b="1" kern="1200" dirty="0">
            <a:latin typeface="Century Gothic" panose="020B0502020202020204" pitchFamily="34" charset="0"/>
          </a:endParaRPr>
        </a:p>
      </dsp:txBody>
      <dsp:txXfrm rot="-5400000">
        <a:off x="1" y="1697359"/>
        <a:ext cx="401047" cy="171877"/>
      </dsp:txXfrm>
    </dsp:sp>
    <dsp:sp modelId="{24C04AC7-395B-4D9B-ADE5-721723418A69}">
      <dsp:nvSpPr>
        <dsp:cNvPr id="0" name=""/>
        <dsp:cNvSpPr/>
      </dsp:nvSpPr>
      <dsp:spPr>
        <a:xfrm rot="5400000">
          <a:off x="3062323" y="-1164441"/>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 selection of materials and Tools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ICT Tools</a:t>
          </a:r>
          <a:r>
            <a:rPr lang="el-GR" sz="1000" b="0" i="1" u="none" kern="1200" dirty="0">
              <a:solidFill>
                <a:schemeClr val="tx2"/>
              </a:solidFill>
              <a:latin typeface="Century Gothic" panose="020B0502020202020204" pitchFamily="34" charset="0"/>
            </a:rPr>
            <a:t>,</a:t>
          </a:r>
          <a:r>
            <a:rPr lang="en-US" sz="1000" b="0" i="1" u="none" kern="1200" dirty="0">
              <a:solidFill>
                <a:schemeClr val="tx2"/>
              </a:solidFill>
              <a:latin typeface="Century Gothic" panose="020B0502020202020204" pitchFamily="34" charset="0"/>
            </a:rPr>
            <a:t>Emerging Technologies and materials development</a:t>
          </a:r>
          <a:endParaRPr lang="en-GB" sz="1000" b="1" i="1" kern="1200" dirty="0">
            <a:solidFill>
              <a:schemeClr val="tx2"/>
            </a:solidFill>
            <a:latin typeface="Century Gothic" panose="020B0502020202020204" pitchFamily="34" charset="0"/>
          </a:endParaRPr>
        </a:p>
      </dsp:txBody>
      <dsp:txXfrm rot="-5400000">
        <a:off x="401048" y="1515013"/>
        <a:ext cx="5676773" cy="336042"/>
      </dsp:txXfrm>
    </dsp:sp>
    <dsp:sp modelId="{0610828F-2A0E-4764-8E47-48ECC1126FC5}">
      <dsp:nvSpPr>
        <dsp:cNvPr id="0" name=""/>
        <dsp:cNvSpPr/>
      </dsp:nvSpPr>
      <dsp:spPr>
        <a:xfrm rot="5400000">
          <a:off x="-85938" y="208017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E</a:t>
          </a:r>
          <a:endParaRPr lang="en-GB" sz="1050" b="1" kern="1200" dirty="0">
            <a:latin typeface="Century Gothic" panose="020B0502020202020204" pitchFamily="34" charset="0"/>
          </a:endParaRPr>
        </a:p>
      </dsp:txBody>
      <dsp:txXfrm rot="-5400000">
        <a:off x="1" y="2194765"/>
        <a:ext cx="401047" cy="171877"/>
      </dsp:txXfrm>
    </dsp:sp>
    <dsp:sp modelId="{83E94CB6-C2C5-45CF-B960-DC3932205D82}">
      <dsp:nvSpPr>
        <dsp:cNvPr id="0" name=""/>
        <dsp:cNvSpPr/>
      </dsp:nvSpPr>
      <dsp:spPr>
        <a:xfrm rot="5400000">
          <a:off x="3062323" y="-66703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Development of learning activities</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In-Class e-Activities (In-situ &amp; Online) (Learning Strategies)</a:t>
          </a:r>
          <a:endParaRPr lang="en-GB" sz="1000" b="1" i="1" kern="1200" dirty="0">
            <a:solidFill>
              <a:schemeClr val="tx2"/>
            </a:solidFill>
            <a:latin typeface="Century Gothic" panose="020B0502020202020204" pitchFamily="34" charset="0"/>
          </a:endParaRPr>
        </a:p>
      </dsp:txBody>
      <dsp:txXfrm rot="-5400000">
        <a:off x="401048" y="2012420"/>
        <a:ext cx="5676773" cy="336042"/>
      </dsp:txXfrm>
    </dsp:sp>
    <dsp:sp modelId="{42E71D85-B84C-44B6-839B-6C4A705A7990}">
      <dsp:nvSpPr>
        <dsp:cNvPr id="0" name=""/>
        <dsp:cNvSpPr/>
      </dsp:nvSpPr>
      <dsp:spPr>
        <a:xfrm rot="5400000">
          <a:off x="-85938" y="2577586"/>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F</a:t>
          </a:r>
          <a:endParaRPr lang="en-GB" sz="1050" b="1" kern="1200" dirty="0">
            <a:latin typeface="Century Gothic" panose="020B0502020202020204" pitchFamily="34" charset="0"/>
          </a:endParaRPr>
        </a:p>
      </dsp:txBody>
      <dsp:txXfrm rot="-5400000">
        <a:off x="1" y="2692172"/>
        <a:ext cx="401047" cy="171877"/>
      </dsp:txXfrm>
    </dsp:sp>
    <dsp:sp modelId="{859D9F96-B0A3-4C49-ACFF-D4067D6C62EE}">
      <dsp:nvSpPr>
        <dsp:cNvPr id="0" name=""/>
        <dsp:cNvSpPr/>
      </dsp:nvSpPr>
      <dsp:spPr>
        <a:xfrm rot="5400000">
          <a:off x="3062323" y="-16962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Application in the classroom (implementation and evaluation</a:t>
          </a:r>
          <a:r>
            <a:rPr lang="el-GR" sz="1000" b="1" i="0" u="none" kern="1200" dirty="0">
              <a:solidFill>
                <a:schemeClr val="tx2"/>
              </a:solidFill>
              <a:latin typeface="Century Gothic" panose="020B0502020202020204" pitchFamily="34" charset="0"/>
            </a:rPr>
            <a:t>)</a:t>
          </a:r>
          <a:endParaRPr lang="en-GB" sz="1000" b="1" kern="1200" dirty="0">
            <a:solidFill>
              <a:schemeClr val="tx2"/>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en-US" sz="1000" b="0" i="1" u="none" kern="1200" dirty="0">
              <a:solidFill>
                <a:schemeClr val="tx2"/>
              </a:solidFill>
              <a:latin typeface="Century Gothic" panose="020B0502020202020204" pitchFamily="34" charset="0"/>
            </a:rPr>
            <a:t>Implementation Plan (Rules/</a:t>
          </a:r>
          <a:r>
            <a:rPr lang="el-GR" sz="1000" b="0" i="1"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Division of Labor)</a:t>
          </a:r>
          <a:endParaRPr lang="en-GB" sz="1000" b="1" i="1" kern="1200" dirty="0">
            <a:solidFill>
              <a:schemeClr val="tx2"/>
            </a:solidFill>
            <a:latin typeface="Century Gothic" panose="020B0502020202020204" pitchFamily="34" charset="0"/>
          </a:endParaRPr>
        </a:p>
      </dsp:txBody>
      <dsp:txXfrm rot="-5400000">
        <a:off x="401048" y="2509826"/>
        <a:ext cx="5676773" cy="336042"/>
      </dsp:txXfrm>
    </dsp:sp>
    <dsp:sp modelId="{67A5A03A-B52C-4FBC-BED9-A74492C426F6}">
      <dsp:nvSpPr>
        <dsp:cNvPr id="0" name=""/>
        <dsp:cNvSpPr/>
      </dsp:nvSpPr>
      <dsp:spPr>
        <a:xfrm rot="5400000">
          <a:off x="-85938" y="3074992"/>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G</a:t>
          </a:r>
          <a:endParaRPr lang="en-GB" sz="1050" b="1" kern="1200" dirty="0">
            <a:latin typeface="Century Gothic" panose="020B0502020202020204" pitchFamily="34" charset="0"/>
          </a:endParaRPr>
        </a:p>
      </dsp:txBody>
      <dsp:txXfrm rot="-5400000">
        <a:off x="1" y="3189578"/>
        <a:ext cx="401047" cy="171877"/>
      </dsp:txXfrm>
    </dsp:sp>
    <dsp:sp modelId="{D7FD997F-28F1-4B46-85EA-98ECF9C0F9E0}">
      <dsp:nvSpPr>
        <dsp:cNvPr id="0" name=""/>
        <dsp:cNvSpPr/>
      </dsp:nvSpPr>
      <dsp:spPr>
        <a:xfrm rot="5400000">
          <a:off x="3062323" y="327778"/>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2"/>
              </a:solidFill>
              <a:latin typeface="Century Gothic" panose="020B0502020202020204" pitchFamily="34" charset="0"/>
            </a:rPr>
            <a:t>Assessment</a:t>
          </a:r>
          <a:r>
            <a:rPr lang="el-GR" sz="1000" b="1" i="0" u="none" kern="1200" dirty="0">
              <a:solidFill>
                <a:schemeClr val="tx2"/>
              </a:solidFill>
              <a:latin typeface="Century Gothic" panose="020B0502020202020204" pitchFamily="34" charset="0"/>
            </a:rPr>
            <a:t>/</a:t>
          </a:r>
          <a:r>
            <a:rPr lang="en-US" sz="1000" b="1" i="0" u="none" kern="1200" dirty="0">
              <a:solidFill>
                <a:schemeClr val="tx2"/>
              </a:solidFill>
              <a:latin typeface="Century Gothic" panose="020B0502020202020204" pitchFamily="34" charset="0"/>
            </a:rPr>
            <a:t>review (student and scenario) and possible extensions of the scenario</a:t>
          </a:r>
          <a:r>
            <a:rPr lang="el-GR" sz="1000" b="1" i="0" u="none" kern="1200" dirty="0">
              <a:solidFill>
                <a:schemeClr val="tx2"/>
              </a:solidFill>
              <a:latin typeface="Century Gothic" panose="020B0502020202020204" pitchFamily="34" charset="0"/>
            </a:rPr>
            <a:t> </a:t>
          </a:r>
          <a:r>
            <a:rPr lang="en-US" sz="1000" b="0" i="1" u="none" kern="1200" dirty="0">
              <a:solidFill>
                <a:schemeClr val="tx2"/>
              </a:solidFill>
              <a:latin typeface="Century Gothic" panose="020B0502020202020204" pitchFamily="34" charset="0"/>
            </a:rPr>
            <a:t>Assessment &amp; Feedback </a:t>
          </a:r>
          <a:endParaRPr lang="en-GB" sz="1000" b="1" i="1" kern="1200" dirty="0">
            <a:solidFill>
              <a:schemeClr val="tx2"/>
            </a:solidFill>
            <a:latin typeface="Century Gothic" panose="020B0502020202020204" pitchFamily="34" charset="0"/>
          </a:endParaRPr>
        </a:p>
      </dsp:txBody>
      <dsp:txXfrm rot="-5400000">
        <a:off x="401048" y="3007233"/>
        <a:ext cx="5676773" cy="336042"/>
      </dsp:txXfrm>
    </dsp:sp>
    <dsp:sp modelId="{3FE87D23-CC2A-4ACE-A115-815C12005BA1}">
      <dsp:nvSpPr>
        <dsp:cNvPr id="0" name=""/>
        <dsp:cNvSpPr/>
      </dsp:nvSpPr>
      <dsp:spPr>
        <a:xfrm rot="5400000">
          <a:off x="-85938" y="3572399"/>
          <a:ext cx="572924" cy="4010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b" anchorCtr="0">
          <a:noAutofit/>
        </a:bodyPr>
        <a:lstStyle/>
        <a:p>
          <a:pPr marL="0" lvl="0" indent="0" algn="ctr" defTabSz="466725">
            <a:lnSpc>
              <a:spcPct val="150000"/>
            </a:lnSpc>
            <a:spcBef>
              <a:spcPct val="0"/>
            </a:spcBef>
            <a:spcAft>
              <a:spcPct val="35000"/>
            </a:spcAft>
            <a:buNone/>
          </a:pPr>
          <a:r>
            <a:rPr lang="en-US" sz="1050" b="1" kern="1200" dirty="0">
              <a:latin typeface="Century Gothic" panose="020B0502020202020204" pitchFamily="34" charset="0"/>
            </a:rPr>
            <a:t>H</a:t>
          </a:r>
          <a:endParaRPr lang="en-GB" sz="1050" b="1" kern="1200" dirty="0">
            <a:latin typeface="Century Gothic" panose="020B0502020202020204" pitchFamily="34" charset="0"/>
          </a:endParaRPr>
        </a:p>
      </dsp:txBody>
      <dsp:txXfrm rot="-5400000">
        <a:off x="1" y="3686985"/>
        <a:ext cx="401047" cy="171877"/>
      </dsp:txXfrm>
    </dsp:sp>
    <dsp:sp modelId="{478A9A5A-71BA-4D63-943A-27A287CAA1D7}">
      <dsp:nvSpPr>
        <dsp:cNvPr id="0" name=""/>
        <dsp:cNvSpPr/>
      </dsp:nvSpPr>
      <dsp:spPr>
        <a:xfrm rot="5400000">
          <a:off x="3062323" y="825184"/>
          <a:ext cx="372400" cy="56949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None/>
          </a:pPr>
          <a:r>
            <a:rPr lang="en-US" sz="1000" b="1" i="0" u="none" kern="1200" dirty="0">
              <a:solidFill>
                <a:schemeClr val="tx1"/>
              </a:solidFill>
              <a:latin typeface="Century Gothic" panose="020B0502020202020204" pitchFamily="34" charset="0"/>
            </a:rPr>
            <a:t>Documentation</a:t>
          </a:r>
          <a:endParaRPr lang="en-GB" sz="1000" b="1" kern="1200" dirty="0">
            <a:solidFill>
              <a:schemeClr val="tx1"/>
            </a:solidFill>
            <a:latin typeface="Century Gothic" panose="020B0502020202020204" pitchFamily="34" charset="0"/>
          </a:endParaRPr>
        </a:p>
        <a:p>
          <a:pPr marL="57150" lvl="1" indent="-57150" algn="l" defTabSz="444500">
            <a:lnSpc>
              <a:spcPct val="90000"/>
            </a:lnSpc>
            <a:spcBef>
              <a:spcPct val="0"/>
            </a:spcBef>
            <a:spcAft>
              <a:spcPct val="15000"/>
            </a:spcAft>
            <a:buNone/>
          </a:pPr>
          <a:r>
            <a:rPr lang="fr-FR" sz="1000" b="0" i="1" u="none" kern="1200" dirty="0">
              <a:solidFill>
                <a:schemeClr val="tx1"/>
              </a:solidFill>
              <a:latin typeface="Century Gothic" panose="020B0502020202020204" pitchFamily="34" charset="0"/>
            </a:rPr>
            <a:t>Scenario Documentation &amp; Reflection (Institutional Context)</a:t>
          </a:r>
          <a:endParaRPr lang="en-GB" sz="1000" b="1" i="1" kern="1200" dirty="0">
            <a:solidFill>
              <a:schemeClr val="tx1"/>
            </a:solidFill>
            <a:latin typeface="Century Gothic" panose="020B0502020202020204" pitchFamily="34" charset="0"/>
          </a:endParaRPr>
        </a:p>
      </dsp:txBody>
      <dsp:txXfrm rot="-5400000">
        <a:off x="401048" y="3504639"/>
        <a:ext cx="5676773" cy="3360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4a37d351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52" name="Google Shape;52;g3a4a37d3511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a4a37d3511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7" name="Google Shape;127;g3a4a37d3511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a4a37d3511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227" name="Google Shape;227;g3a4a37d3511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a4a37d3511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323" name="Google Shape;323;g3a4a37d3511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a4a37d3511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337" name="Google Shape;337;g3a4a37d3511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a4a37d3511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433" name="Google Shape;433;g3a4a37d3511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a4a37d3511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446" name="Google Shape;446;g3a4a37d3511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a4a37d3511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542" name="Google Shape;542;g3a4a37d3511_0_6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a4a37d3511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554" name="Google Shape;554;g3a4a37d3511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a4a37d351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650" name="Google Shape;650;g3a4a37d3511_0_7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a4a37d3511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662" name="Google Shape;662;g3a4a37d3511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A37D535-6254-970C-0BA4-C8F9C48370DB}"/>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404BE2D8-86C6-E53A-A936-2461B73260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A13ACBCB-9593-E81B-48EB-F75A59CA951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8360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a4a37d3511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58" name="Google Shape;758;g3a4a37d3511_0_8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6FF17D90-B7F5-5307-0E03-2B77B4C43B94}"/>
            </a:ext>
          </a:extLst>
        </p:cNvPr>
        <p:cNvGrpSpPr/>
        <p:nvPr/>
      </p:nvGrpSpPr>
      <p:grpSpPr>
        <a:xfrm>
          <a:off x="0" y="0"/>
          <a:ext cx="0" cy="0"/>
          <a:chOff x="0" y="0"/>
          <a:chExt cx="0" cy="0"/>
        </a:xfrm>
      </p:grpSpPr>
      <p:sp>
        <p:nvSpPr>
          <p:cNvPr id="757" name="Google Shape;757;g3a4a37d3511_0_834:notes">
            <a:extLst>
              <a:ext uri="{FF2B5EF4-FFF2-40B4-BE49-F238E27FC236}">
                <a16:creationId xmlns:a16="http://schemas.microsoft.com/office/drawing/2014/main" id="{5C5ACC0A-7B42-D08C-B08A-C51E2EBB23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58" name="Google Shape;758;g3a4a37d3511_0_834:notes">
            <a:extLst>
              <a:ext uri="{FF2B5EF4-FFF2-40B4-BE49-F238E27FC236}">
                <a16:creationId xmlns:a16="http://schemas.microsoft.com/office/drawing/2014/main" id="{14BA79B0-2C99-D1B3-28BD-85E9A18412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8368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54F77802-DCDF-8333-0EC8-6064D4C88F5F}"/>
            </a:ext>
          </a:extLst>
        </p:cNvPr>
        <p:cNvGrpSpPr/>
        <p:nvPr/>
      </p:nvGrpSpPr>
      <p:grpSpPr>
        <a:xfrm>
          <a:off x="0" y="0"/>
          <a:ext cx="0" cy="0"/>
          <a:chOff x="0" y="0"/>
          <a:chExt cx="0" cy="0"/>
        </a:xfrm>
      </p:grpSpPr>
      <p:sp>
        <p:nvSpPr>
          <p:cNvPr id="757" name="Google Shape;757;g3a4a37d3511_0_834:notes">
            <a:extLst>
              <a:ext uri="{FF2B5EF4-FFF2-40B4-BE49-F238E27FC236}">
                <a16:creationId xmlns:a16="http://schemas.microsoft.com/office/drawing/2014/main" id="{06314560-BC14-8BC9-A6FC-3DBF6E466C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58" name="Google Shape;758;g3a4a37d3511_0_834:notes">
            <a:extLst>
              <a:ext uri="{FF2B5EF4-FFF2-40B4-BE49-F238E27FC236}">
                <a16:creationId xmlns:a16="http://schemas.microsoft.com/office/drawing/2014/main" id="{A39BC3AD-28DA-D195-00FB-8E54FA7F4B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7143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a4a37d3511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72" name="Google Shape;772;g3a4a37d3511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a4a37d3511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868" name="Google Shape;868;g3a4a37d3511_0_9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a4a37d3511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882" name="Google Shape;882;g3a4a37d3511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a4a37d3511_0_1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978" name="Google Shape;978;g3a4a37d3511_0_10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a4a37d3511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992" name="Google Shape;992;g3a4a37d3511_0_10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a4a37d3511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088" name="Google Shape;1088;g3a4a37d3511_0_1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D1B16B9-0D8B-F145-0F77-0A1411D4CE46}"/>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78B69ED5-0423-002C-6064-8127DE33C1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68A92A5E-4453-62F7-FE40-F008685078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532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a4a37d351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87" name="Google Shape;87;g3a4a37d351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3a4a37d3511_0_1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102" name="Google Shape;1102;g3a4a37d3511_0_1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a4a37d3511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131" name="Google Shape;1131;g3a4a37d3511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a4a37d3511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171" name="Google Shape;1171;g3a4a37d3511_0_1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3a4a37d3511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03" name="Google Shape;1203;g3a4a37d3511_0_1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a4a37d3511_0_1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35" name="Google Shape;1235;g3a4a37d3511_0_1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3a4a37d3511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67" name="Google Shape;1267;g3a4a37d3511_0_1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632AC12-BA69-6063-392D-52C604B5A7DC}"/>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49E4247A-2C0C-0476-6F14-C4AC727F8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677F5BE1-32BD-B190-CB0D-D3D65B6E02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9755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a:extLst>
            <a:ext uri="{FF2B5EF4-FFF2-40B4-BE49-F238E27FC236}">
              <a16:creationId xmlns:a16="http://schemas.microsoft.com/office/drawing/2014/main" id="{CAC05264-1799-883E-D989-CB12E6158C6F}"/>
            </a:ext>
          </a:extLst>
        </p:cNvPr>
        <p:cNvGrpSpPr/>
        <p:nvPr/>
      </p:nvGrpSpPr>
      <p:grpSpPr>
        <a:xfrm>
          <a:off x="0" y="0"/>
          <a:ext cx="0" cy="0"/>
          <a:chOff x="0" y="0"/>
          <a:chExt cx="0" cy="0"/>
        </a:xfrm>
      </p:grpSpPr>
      <p:sp>
        <p:nvSpPr>
          <p:cNvPr id="1298" name="Google Shape;1298;g3a4a37d3511_0_1358:notes">
            <a:extLst>
              <a:ext uri="{FF2B5EF4-FFF2-40B4-BE49-F238E27FC236}">
                <a16:creationId xmlns:a16="http://schemas.microsoft.com/office/drawing/2014/main" id="{0DD49F5D-5ADF-CB7F-6152-24ECE49AD2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99" name="Google Shape;1299;g3a4a37d3511_0_1358:notes">
            <a:extLst>
              <a:ext uri="{FF2B5EF4-FFF2-40B4-BE49-F238E27FC236}">
                <a16:creationId xmlns:a16="http://schemas.microsoft.com/office/drawing/2014/main" id="{B999BDD6-F6EB-39F1-970A-2BFBB18AF26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74616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3a4a37d3511_0_1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299" name="Google Shape;1299;g3a4a37d3511_0_1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3a4a37d3511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07" name="Google Shape;1307;g3a4a37d3511_0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EC51F43-C750-C234-8B17-60F828602BEB}"/>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65FC3CE8-4ED3-E577-9B5D-FB58E1ADE4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3DF16423-4879-7DA6-E11C-63FA73A6D43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0636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3a4a37d3511_0_1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15" name="Google Shape;1315;g3a4a37d3511_0_1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3a4a37d3511_0_1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23" name="Google Shape;1323;g3a4a37d3511_0_1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a4a37d3511_0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31" name="Google Shape;1331;g3a4a37d3511_0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3a4a37d3511_0_1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39" name="Google Shape;1339;g3a4a37d3511_0_1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3a4a37d3511_0_1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47" name="Google Shape;1347;g3a4a37d3511_0_1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3a4a37d3511_0_1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361" name="Google Shape;1361;g3a4a37d3511_0_14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5B68D2B-D75A-BDC7-C944-729B4DB8EEEB}"/>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DC19E28C-FFB1-382B-5A03-FD225C2F30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B3BCCF65-5B38-1C6F-DEEB-D03224AD4D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28582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3a4a37d3511_0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492" name="Google Shape;1492;g3a4a37d3511_0_15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3a4a37d3511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01" name="Google Shape;1501;g3a4a37d3511_0_15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3a4a37d3511_0_1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11" name="Google Shape;1511;g3a4a37d3511_0_15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4a37d351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95" name="Google Shape;95;g3a4a37d351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a4a37d3511_0_1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22" name="Google Shape;1522;g3a4a37d3511_0_16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a:extLst>
            <a:ext uri="{FF2B5EF4-FFF2-40B4-BE49-F238E27FC236}">
              <a16:creationId xmlns:a16="http://schemas.microsoft.com/office/drawing/2014/main" id="{E9AAF7DB-32A3-0135-C0BD-CA1E4E724A84}"/>
            </a:ext>
          </a:extLst>
        </p:cNvPr>
        <p:cNvGrpSpPr/>
        <p:nvPr/>
      </p:nvGrpSpPr>
      <p:grpSpPr>
        <a:xfrm>
          <a:off x="0" y="0"/>
          <a:ext cx="0" cy="0"/>
          <a:chOff x="0" y="0"/>
          <a:chExt cx="0" cy="0"/>
        </a:xfrm>
      </p:grpSpPr>
      <p:sp>
        <p:nvSpPr>
          <p:cNvPr id="1521" name="Google Shape;1521;g3a4a37d3511_0_1609:notes">
            <a:extLst>
              <a:ext uri="{FF2B5EF4-FFF2-40B4-BE49-F238E27FC236}">
                <a16:creationId xmlns:a16="http://schemas.microsoft.com/office/drawing/2014/main" id="{CCCDBA09-23E4-8719-C3E4-82BB344D9D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22" name="Google Shape;1522;g3a4a37d3511_0_1609:notes">
            <a:extLst>
              <a:ext uri="{FF2B5EF4-FFF2-40B4-BE49-F238E27FC236}">
                <a16:creationId xmlns:a16="http://schemas.microsoft.com/office/drawing/2014/main" id="{3839038D-277E-120D-3ACE-EDDCE0137C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0615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6754F7E-0813-03F7-3E0F-A4A8FAFC79EA}"/>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C7B15A2B-95DE-3C89-A78F-A118915076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2401CAFC-48DC-1AC0-E026-61B0209876C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3420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a4a37d3511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439" name="Google Shape;1439;g3a4a37d3511_0_1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3a4a37d3511_0_1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450" name="Google Shape;1450;g3a4a37d3511_0_15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a4a37d3511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429" name="Google Shape;1429;g3a4a37d3511_0_1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9850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3a4a37d3511_0_1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40" name="Google Shape;1540;g3a4a37d3511_0_16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a4a37d3511_0_1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52" name="Google Shape;1552;g3a4a37d3511_0_1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3a4a37d3511_0_1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564" name="Google Shape;1564;g3a4a37d3511_0_1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7DAAD1C-67A3-00DE-DB32-91EDD80BBF5B}"/>
            </a:ext>
          </a:extLst>
        </p:cNvPr>
        <p:cNvGrpSpPr/>
        <p:nvPr/>
      </p:nvGrpSpPr>
      <p:grpSpPr>
        <a:xfrm>
          <a:off x="0" y="0"/>
          <a:ext cx="0" cy="0"/>
          <a:chOff x="0" y="0"/>
          <a:chExt cx="0" cy="0"/>
        </a:xfrm>
      </p:grpSpPr>
      <p:sp>
        <p:nvSpPr>
          <p:cNvPr id="94" name="Google Shape;94;g3a4a37d3511_0_139:notes">
            <a:extLst>
              <a:ext uri="{FF2B5EF4-FFF2-40B4-BE49-F238E27FC236}">
                <a16:creationId xmlns:a16="http://schemas.microsoft.com/office/drawing/2014/main" id="{09F444FF-E8FE-E147-FE73-ADC82D2DB6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95" name="Google Shape;95;g3a4a37d3511_0_139:notes">
            <a:extLst>
              <a:ext uri="{FF2B5EF4-FFF2-40B4-BE49-F238E27FC236}">
                <a16:creationId xmlns:a16="http://schemas.microsoft.com/office/drawing/2014/main" id="{94098D4F-372E-AD91-A438-FD9190515A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1911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3a4a37d3511_0_1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623" name="Google Shape;1623;g3a4a37d3511_0_1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a4a37d351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09" name="Google Shape;109;g3a4a37d3511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a4a37d3511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119" name="Google Shape;119;g3a4a37d3511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072657F-9F2D-5ED0-B4F8-877F147EE5C6}"/>
            </a:ext>
          </a:extLst>
        </p:cNvPr>
        <p:cNvGrpSpPr/>
        <p:nvPr/>
      </p:nvGrpSpPr>
      <p:grpSpPr>
        <a:xfrm>
          <a:off x="0" y="0"/>
          <a:ext cx="0" cy="0"/>
          <a:chOff x="0" y="0"/>
          <a:chExt cx="0" cy="0"/>
        </a:xfrm>
      </p:grpSpPr>
      <p:sp>
        <p:nvSpPr>
          <p:cNvPr id="77" name="Google Shape;77;g3a4a37d3511_0_124:notes">
            <a:extLst>
              <a:ext uri="{FF2B5EF4-FFF2-40B4-BE49-F238E27FC236}">
                <a16:creationId xmlns:a16="http://schemas.microsoft.com/office/drawing/2014/main" id="{BB17CE8D-4B89-6DD0-5595-B4F9D16CE3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78" name="Google Shape;78;g3a4a37d3511_0_124:notes">
            <a:extLst>
              <a:ext uri="{FF2B5EF4-FFF2-40B4-BE49-F238E27FC236}">
                <a16:creationId xmlns:a16="http://schemas.microsoft.com/office/drawing/2014/main" id="{ADB4E510-2713-3CFB-CBDA-01B56C0E1D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773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atin typeface="Century Gothic" panose="020B0502020202020204" pitchFamily="34" charset="0"/>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11" name="Google Shape;1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atin typeface="Century Gothic" panose="020B0502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atin typeface="Century Gothic" panose="020B0502020202020204" pitchFamily="34" charset="0"/>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Bebas Neue" panose="020B0606020202050201" pitchFamily="34"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8" name="Google Shape;1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tx1"/>
              </a:buClr>
              <a:buSzPts val="1800"/>
              <a:buFont typeface="Arial" panose="020B0604020202020204" pitchFamily="34" charset="0"/>
              <a:buChar char="•"/>
              <a:defRPr>
                <a:solidFill>
                  <a:schemeClr val="tx1"/>
                </a:solidFill>
                <a:latin typeface="Century Gothic" panose="020B0502020202020204" pitchFamily="34" charset="0"/>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19" name="Google Shape;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Century Gothic" panose="020B0502020202020204" pitchFamily="34"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22" name="Google Shape;22;p2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Century Gothic" panose="020B0502020202020204" pitchFamily="34" charset="0"/>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23" name="Google Shape;23;p2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Century Gothic" panose="020B0502020202020204" pitchFamily="34" charset="0"/>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24" name="Google Shape;2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alphaModFix amt="50000"/>
            <a:lum/>
          </a:blip>
          <a:srcRect/>
          <a:stretch>
            <a:fillRect/>
          </a:stretch>
        </a:blip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udlguidelines.cast.org/" TargetMode="External"/><Relationship Id="rId4" Type="http://schemas.openxmlformats.org/officeDocument/2006/relationships/image" Target="../media/image9.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3.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augmentor-app.eu-dev.novelcore.org/login"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augmentor-project.eu/wp-content/uploads/2025/10/augMENTOR_User-Guide_v1.0.pdf"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AEE956FB-024E-21E6-1669-DA9497EFAF95}"/>
              </a:ext>
            </a:extLst>
          </p:cNvPr>
          <p:cNvPicPr>
            <a:picLocks noChangeAspect="1"/>
          </p:cNvPicPr>
          <p:nvPr/>
        </p:nvPicPr>
        <p:blipFill>
          <a:blip r:embed="rId3"/>
          <a:stretch>
            <a:fillRect/>
          </a:stretch>
        </p:blipFill>
        <p:spPr>
          <a:xfrm>
            <a:off x="0" y="0"/>
            <a:ext cx="9144000" cy="5130764"/>
          </a:xfrm>
          <a:prstGeom prst="rect">
            <a:avLst/>
          </a:prstGeom>
        </p:spPr>
      </p:pic>
      <p:sp>
        <p:nvSpPr>
          <p:cNvPr id="55" name="Google Shape;55;g3a4a37d3511_0_56"/>
          <p:cNvSpPr txBox="1">
            <a:spLocks noGrp="1"/>
          </p:cNvSpPr>
          <p:nvPr>
            <p:ph type="ctrTitle"/>
          </p:nvPr>
        </p:nvSpPr>
        <p:spPr>
          <a:xfrm>
            <a:off x="636574" y="2551858"/>
            <a:ext cx="4252226" cy="572700"/>
          </a:xfrm>
          <a:prstGeom prst="rect">
            <a:avLst/>
          </a:prstGeom>
          <a:noFill/>
          <a:ln>
            <a:noFill/>
          </a:ln>
        </p:spPr>
        <p:txBody>
          <a:bodyPr spcFirstLastPara="1" wrap="square" lIns="91425" tIns="91425" rIns="91425" bIns="91425" anchor="b" anchorCtr="0">
            <a:noAutofit/>
          </a:bodyPr>
          <a:lstStyle/>
          <a:p>
            <a:pPr lvl="0" algn="l">
              <a:buClr>
                <a:srgbClr val="000000"/>
              </a:buClr>
            </a:pPr>
            <a:r>
              <a:rPr lang="en-GB" sz="2600" b="1" dirty="0">
                <a:latin typeface="Century Gothic" panose="020B0502020202020204" pitchFamily="34" charset="0"/>
                <a:ea typeface="Bebas Neue"/>
                <a:cs typeface="Bebas Neue"/>
                <a:sym typeface="Bebas Neue"/>
              </a:rPr>
              <a:t>WORK METHODOLOGIES FOR EDUCATORS</a:t>
            </a:r>
            <a:endParaRPr sz="3000" b="1" dirty="0">
              <a:latin typeface="Century Gothic" panose="020B0502020202020204" pitchFamily="34" charset="0"/>
              <a:ea typeface="Bebas Neue"/>
              <a:cs typeface="Bebas Neue"/>
              <a:sym typeface="Bebas Neue"/>
            </a:endParaRPr>
          </a:p>
        </p:txBody>
      </p:sp>
      <p:sp>
        <p:nvSpPr>
          <p:cNvPr id="56" name="Google Shape;56;g3a4a37d3511_0_56"/>
          <p:cNvSpPr txBox="1"/>
          <p:nvPr/>
        </p:nvSpPr>
        <p:spPr>
          <a:xfrm>
            <a:off x="5091775" y="4498850"/>
            <a:ext cx="4071600" cy="4617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7" name="Google Shape;57;g3a4a37d3511_0_56" title="main-logo (1).png"/>
          <p:cNvPicPr preferRelativeResize="0"/>
          <p:nvPr/>
        </p:nvPicPr>
        <p:blipFill rotWithShape="1">
          <a:blip r:embed="rId4">
            <a:alphaModFix/>
          </a:blip>
          <a:srcRect/>
          <a:stretch/>
        </p:blipFill>
        <p:spPr>
          <a:xfrm>
            <a:off x="499777" y="1178426"/>
            <a:ext cx="3249275" cy="966226"/>
          </a:xfrm>
          <a:prstGeom prst="rect">
            <a:avLst/>
          </a:prstGeom>
          <a:noFill/>
          <a:ln>
            <a:noFill/>
          </a:ln>
        </p:spPr>
      </p:pic>
      <p:pic>
        <p:nvPicPr>
          <p:cNvPr id="58" name="Google Shape;58;g3a4a37d3511_0_56"/>
          <p:cNvPicPr preferRelativeResize="0"/>
          <p:nvPr/>
        </p:nvPicPr>
        <p:blipFill rotWithShape="1">
          <a:blip r:embed="rId5">
            <a:alphaModFix/>
          </a:blip>
          <a:srcRect/>
          <a:stretch/>
        </p:blipFill>
        <p:spPr>
          <a:xfrm>
            <a:off x="0" y="4642573"/>
            <a:ext cx="690114" cy="461700"/>
          </a:xfrm>
          <a:prstGeom prst="rect">
            <a:avLst/>
          </a:prstGeom>
          <a:noFill/>
          <a:ln>
            <a:noFill/>
          </a:ln>
        </p:spPr>
      </p:pic>
      <p:pic>
        <p:nvPicPr>
          <p:cNvPr id="59" name="Google Shape;59;g3a4a37d3511_0_56"/>
          <p:cNvPicPr preferRelativeResize="0"/>
          <p:nvPr/>
        </p:nvPicPr>
        <p:blipFill rotWithShape="1">
          <a:blip r:embed="rId6">
            <a:alphaModFix/>
          </a:blip>
          <a:srcRect/>
          <a:stretch/>
        </p:blipFill>
        <p:spPr>
          <a:xfrm>
            <a:off x="636574" y="4637432"/>
            <a:ext cx="619645" cy="430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2;g3a4a37d3511_0_152">
            <a:extLst>
              <a:ext uri="{FF2B5EF4-FFF2-40B4-BE49-F238E27FC236}">
                <a16:creationId xmlns:a16="http://schemas.microsoft.com/office/drawing/2014/main" id="{DF419ED8-BB78-5594-9E02-653C7BA3CFD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The </a:t>
            </a:r>
            <a:r>
              <a:rPr lang="en-GB" sz="4000" dirty="0" err="1">
                <a:solidFill>
                  <a:schemeClr val="dk1"/>
                </a:solidFill>
                <a:latin typeface="Bebas Neue"/>
                <a:ea typeface="Bebas Neue"/>
                <a:cs typeface="Bebas Neue"/>
                <a:sym typeface="Bebas Neue"/>
              </a:rPr>
              <a:t>tesa</a:t>
            </a:r>
            <a:r>
              <a:rPr lang="en-GB" sz="4000" dirty="0">
                <a:solidFill>
                  <a:schemeClr val="dk1"/>
                </a:solidFill>
                <a:latin typeface="Bebas Neue"/>
                <a:ea typeface="Bebas Neue"/>
                <a:cs typeface="Bebas Neue"/>
                <a:sym typeface="Bebas Neue"/>
              </a:rPr>
              <a:t> framework</a:t>
            </a:r>
            <a:endParaRPr sz="3700" dirty="0">
              <a:solidFill>
                <a:schemeClr val="dk1"/>
              </a:solidFill>
              <a:latin typeface="Bebas Neue"/>
              <a:ea typeface="Bebas Neue"/>
              <a:cs typeface="Bebas Neue"/>
              <a:sym typeface="Bebas Neue"/>
            </a:endParaRPr>
          </a:p>
        </p:txBody>
      </p:sp>
      <p:sp>
        <p:nvSpPr>
          <p:cNvPr id="4" name="Google Shape;113;g3a4a37d3511_0_152">
            <a:extLst>
              <a:ext uri="{FF2B5EF4-FFF2-40B4-BE49-F238E27FC236}">
                <a16:creationId xmlns:a16="http://schemas.microsoft.com/office/drawing/2014/main" id="{B78C4F87-31F3-EE00-0E4A-8F065D97D9DE}"/>
              </a:ext>
            </a:extLst>
          </p:cNvPr>
          <p:cNvSpPr txBox="1">
            <a:spLocks/>
          </p:cNvSpPr>
          <p:nvPr/>
        </p:nvSpPr>
        <p:spPr>
          <a:xfrm>
            <a:off x="162838" y="1519200"/>
            <a:ext cx="8737322" cy="362417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TESA </a:t>
            </a:r>
            <a:r>
              <a:rPr lang="en-US" b="1" dirty="0">
                <a:latin typeface="Century Gothic" panose="020B0502020202020204" pitchFamily="34" charset="0"/>
              </a:rPr>
              <a:t>details the design </a:t>
            </a:r>
            <a:r>
              <a:rPr lang="en-US" dirty="0">
                <a:latin typeface="Century Gothic" panose="020B0502020202020204" pitchFamily="34" charset="0"/>
              </a:rPr>
              <a:t>of educational scenarios and pedagogical e-Activities. </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It is the product and process of </a:t>
            </a:r>
            <a:r>
              <a:rPr lang="en-US" b="1" dirty="0">
                <a:latin typeface="Century Gothic" panose="020B0502020202020204" pitchFamily="34" charset="0"/>
              </a:rPr>
              <a:t>applying the PeDeMET model </a:t>
            </a:r>
            <a:r>
              <a:rPr lang="en-US" dirty="0">
                <a:latin typeface="Century Gothic" panose="020B0502020202020204" pitchFamily="34" charset="0"/>
              </a:rPr>
              <a:t>in real-world settings.</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Educational scenarios designed using TESA differ from conventional 'lesson plans', emphasizing and including </a:t>
            </a:r>
            <a:r>
              <a:rPr lang="en-US" b="1" dirty="0">
                <a:latin typeface="Century Gothic" panose="020B0502020202020204" pitchFamily="34" charset="0"/>
              </a:rPr>
              <a:t>diverse constructivist and collaborative strategies</a:t>
            </a:r>
            <a:r>
              <a:rPr lang="en-US" dirty="0">
                <a:latin typeface="Century Gothic" panose="020B0502020202020204" pitchFamily="34" charset="0"/>
              </a:rPr>
              <a:t> for teaching and learning, considering cognitive difficulties and alternative representations with learners at their epicenter.</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a:p>
            <a:pPr marL="371475" indent="-285750">
              <a:lnSpc>
                <a:spcPct val="95000"/>
              </a:lnSpc>
              <a:buClrTx/>
              <a:buSzPct val="100000"/>
              <a:buFont typeface="Arial" panose="020B0604020202020204" pitchFamily="34" charset="0"/>
              <a:buChar char="•"/>
            </a:pPr>
            <a:r>
              <a:rPr lang="en-US" b="1" dirty="0">
                <a:latin typeface="Century Gothic" panose="020B0502020202020204" pitchFamily="34" charset="0"/>
              </a:rPr>
              <a:t>augMENTOR educational scenarios are based on TESA </a:t>
            </a:r>
            <a:r>
              <a:rPr lang="en-US" dirty="0">
                <a:latin typeface="Century Gothic" panose="020B0502020202020204" pitchFamily="34" charset="0"/>
              </a:rPr>
              <a:t>so to meaningfully integrate emerging technologies to teach and learn key concepts of a subject within the existing curriculum, while also fostering high-level competencies, such as 21st-century skills.</a:t>
            </a:r>
            <a:br>
              <a:rPr lang="en-US" dirty="0">
                <a:latin typeface="Century Gothic" panose="020B0502020202020204" pitchFamily="34" charset="0"/>
              </a:rPr>
            </a:br>
            <a:endParaRPr lang="en-US" dirty="0">
              <a:latin typeface="Century Gothic" panose="020B0502020202020204" pitchFamily="34" charset="0"/>
            </a:endParaRPr>
          </a:p>
        </p:txBody>
      </p:sp>
      <p:sp>
        <p:nvSpPr>
          <p:cNvPr id="5" name="Google Shape;329;g3a4a37d3511_0_407">
            <a:extLst>
              <a:ext uri="{FF2B5EF4-FFF2-40B4-BE49-F238E27FC236}">
                <a16:creationId xmlns:a16="http://schemas.microsoft.com/office/drawing/2014/main" id="{D036C996-905B-64AB-9C9C-633D30E21A2B}"/>
              </a:ext>
            </a:extLst>
          </p:cNvPr>
          <p:cNvSpPr txBox="1"/>
          <p:nvPr/>
        </p:nvSpPr>
        <p:spPr>
          <a:xfrm>
            <a:off x="311700" y="1017725"/>
            <a:ext cx="55230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dirty="0">
                <a:solidFill>
                  <a:srgbClr val="01A7FE"/>
                </a:solidFill>
                <a:latin typeface="Bebas Neue"/>
                <a:ea typeface="Bebas Neue"/>
                <a:cs typeface="Bebas Neue"/>
                <a:sym typeface="Bebas Neue"/>
              </a:rPr>
              <a:t>TESA</a:t>
            </a:r>
            <a:r>
              <a:rPr lang="en-US" sz="1800" b="0" i="1" u="none" strike="noStrike" cap="none" dirty="0">
                <a:solidFill>
                  <a:srgbClr val="000000"/>
                </a:solidFill>
                <a:latin typeface="Bebas Neue"/>
                <a:ea typeface="Bebas Neue"/>
                <a:cs typeface="Bebas Neue"/>
                <a:sym typeface="Bebas Neue"/>
              </a:rPr>
              <a:t> – </a:t>
            </a:r>
            <a:r>
              <a:rPr lang="en-US" sz="1800" i="1" u="none" strike="noStrike" cap="none" dirty="0">
                <a:solidFill>
                  <a:srgbClr val="01A7FE"/>
                </a:solidFill>
                <a:latin typeface="Bebas Neue"/>
                <a:ea typeface="Bebas Neue"/>
                <a:cs typeface="Bebas Neue"/>
                <a:sym typeface="Bebas Neue"/>
              </a:rPr>
              <a:t>T</a:t>
            </a:r>
            <a:r>
              <a:rPr lang="en-US" sz="1800" b="0" i="1" u="none" strike="noStrike" cap="none" dirty="0">
                <a:solidFill>
                  <a:srgbClr val="000000"/>
                </a:solidFill>
                <a:latin typeface="Bebas Neue"/>
                <a:ea typeface="Bebas Neue"/>
                <a:cs typeface="Bebas Neue"/>
                <a:sym typeface="Bebas Neue"/>
              </a:rPr>
              <a:t>e</a:t>
            </a:r>
            <a:r>
              <a:rPr lang="en-US" sz="1800" i="1" u="none" strike="noStrike" cap="none" dirty="0">
                <a:solidFill>
                  <a:srgbClr val="000000"/>
                </a:solidFill>
                <a:latin typeface="Bebas Neue"/>
                <a:ea typeface="Bebas Neue"/>
                <a:cs typeface="Bebas Neue"/>
                <a:sym typeface="Bebas Neue"/>
              </a:rPr>
              <a:t>chnology-</a:t>
            </a:r>
            <a:r>
              <a:rPr lang="en-US" sz="1800" b="0" i="1" u="none" strike="noStrike" cap="none" dirty="0">
                <a:solidFill>
                  <a:srgbClr val="000000"/>
                </a:solidFill>
                <a:latin typeface="Bebas Neue"/>
                <a:ea typeface="Bebas Neue"/>
                <a:cs typeface="Bebas Neue"/>
                <a:sym typeface="Bebas Neue"/>
              </a:rPr>
              <a:t>augmented </a:t>
            </a:r>
            <a:r>
              <a:rPr lang="en-US" sz="1800" b="0" i="1" u="none" strike="noStrike" cap="none" dirty="0">
                <a:solidFill>
                  <a:srgbClr val="01A7FE"/>
                </a:solidFill>
                <a:latin typeface="Bebas Neue"/>
                <a:ea typeface="Bebas Neue"/>
                <a:cs typeface="Bebas Neue"/>
                <a:sym typeface="Bebas Neue"/>
              </a:rPr>
              <a:t>E</a:t>
            </a:r>
            <a:r>
              <a:rPr lang="en-US" sz="1800" b="0" i="1" u="none" strike="noStrike" cap="none" dirty="0">
                <a:solidFill>
                  <a:srgbClr val="000000"/>
                </a:solidFill>
                <a:latin typeface="Bebas Neue"/>
                <a:ea typeface="Bebas Neue"/>
                <a:cs typeface="Bebas Neue"/>
                <a:sym typeface="Bebas Neue"/>
              </a:rPr>
              <a:t>ducational </a:t>
            </a:r>
            <a:r>
              <a:rPr lang="en-US" sz="1800" b="0" i="1" u="none" strike="noStrike" cap="none" dirty="0">
                <a:solidFill>
                  <a:srgbClr val="01A7FE"/>
                </a:solidFill>
                <a:latin typeface="Bebas Neue"/>
                <a:ea typeface="Bebas Neue"/>
                <a:cs typeface="Bebas Neue"/>
                <a:sym typeface="Bebas Neue"/>
              </a:rPr>
              <a:t>S</a:t>
            </a:r>
            <a:r>
              <a:rPr lang="en-US" sz="1800" b="0" i="1" u="none" strike="noStrike" cap="none" dirty="0">
                <a:solidFill>
                  <a:srgbClr val="000000"/>
                </a:solidFill>
                <a:latin typeface="Bebas Neue"/>
                <a:ea typeface="Bebas Neue"/>
                <a:cs typeface="Bebas Neue"/>
                <a:sym typeface="Bebas Neue"/>
              </a:rPr>
              <a:t>cenarios and e-</a:t>
            </a:r>
            <a:r>
              <a:rPr lang="en-US" sz="1800" b="0" i="1" u="none" strike="noStrike" cap="none" dirty="0">
                <a:solidFill>
                  <a:srgbClr val="01A7FE"/>
                </a:solidFill>
                <a:latin typeface="Bebas Neue"/>
                <a:ea typeface="Bebas Neue"/>
                <a:cs typeface="Bebas Neue"/>
                <a:sym typeface="Bebas Neue"/>
              </a:rPr>
              <a:t>A</a:t>
            </a:r>
            <a:r>
              <a:rPr lang="en-US" sz="1800" b="0" i="1" u="none" strike="noStrike" cap="none" dirty="0">
                <a:solidFill>
                  <a:srgbClr val="000000"/>
                </a:solidFill>
                <a:latin typeface="Bebas Neue"/>
                <a:ea typeface="Bebas Neue"/>
                <a:cs typeface="Bebas Neue"/>
                <a:sym typeface="Bebas Neue"/>
              </a:rPr>
              <a:t>ctivities</a:t>
            </a:r>
          </a:p>
        </p:txBody>
      </p:sp>
    </p:spTree>
    <p:extLst>
      <p:ext uri="{BB962C8B-B14F-4D97-AF65-F5344CB8AC3E}">
        <p14:creationId xmlns:p14="http://schemas.microsoft.com/office/powerpoint/2010/main" val="308092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2723-3DC2-0889-17E1-E90201B22FED}"/>
            </a:ext>
          </a:extLst>
        </p:cNvPr>
        <p:cNvGrpSpPr/>
        <p:nvPr/>
      </p:nvGrpSpPr>
      <p:grpSpPr>
        <a:xfrm>
          <a:off x="0" y="0"/>
          <a:ext cx="0" cy="0"/>
          <a:chOff x="0" y="0"/>
          <a:chExt cx="0" cy="0"/>
        </a:xfrm>
      </p:grpSpPr>
      <p:sp>
        <p:nvSpPr>
          <p:cNvPr id="3" name="Google Shape;112;g3a4a37d3511_0_152">
            <a:extLst>
              <a:ext uri="{FF2B5EF4-FFF2-40B4-BE49-F238E27FC236}">
                <a16:creationId xmlns:a16="http://schemas.microsoft.com/office/drawing/2014/main" id="{FD3B04AB-788A-DA8C-5441-0D835D0EC3AE}"/>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The </a:t>
            </a:r>
            <a:r>
              <a:rPr lang="en-GB" sz="4000" dirty="0" err="1">
                <a:solidFill>
                  <a:schemeClr val="dk1"/>
                </a:solidFill>
                <a:latin typeface="Bebas Neue"/>
                <a:ea typeface="Bebas Neue"/>
                <a:cs typeface="Bebas Neue"/>
                <a:sym typeface="Bebas Neue"/>
              </a:rPr>
              <a:t>tesa</a:t>
            </a:r>
            <a:r>
              <a:rPr lang="en-GB" sz="4000" dirty="0">
                <a:solidFill>
                  <a:schemeClr val="dk1"/>
                </a:solidFill>
                <a:latin typeface="Bebas Neue"/>
                <a:ea typeface="Bebas Neue"/>
                <a:cs typeface="Bebas Neue"/>
                <a:sym typeface="Bebas Neue"/>
              </a:rPr>
              <a:t> framework</a:t>
            </a:r>
            <a:endParaRPr sz="3700" dirty="0">
              <a:solidFill>
                <a:schemeClr val="dk1"/>
              </a:solidFill>
              <a:latin typeface="Bebas Neue"/>
              <a:ea typeface="Bebas Neue"/>
              <a:cs typeface="Bebas Neue"/>
              <a:sym typeface="Bebas Neue"/>
            </a:endParaRPr>
          </a:p>
        </p:txBody>
      </p:sp>
      <p:sp>
        <p:nvSpPr>
          <p:cNvPr id="4" name="Google Shape;113;g3a4a37d3511_0_152">
            <a:extLst>
              <a:ext uri="{FF2B5EF4-FFF2-40B4-BE49-F238E27FC236}">
                <a16:creationId xmlns:a16="http://schemas.microsoft.com/office/drawing/2014/main" id="{1B0B35B3-7CD9-92EA-B0E2-86B2FAD1DD6F}"/>
              </a:ext>
            </a:extLst>
          </p:cNvPr>
          <p:cNvSpPr txBox="1">
            <a:spLocks/>
          </p:cNvSpPr>
          <p:nvPr/>
        </p:nvSpPr>
        <p:spPr>
          <a:xfrm>
            <a:off x="162838" y="1519200"/>
            <a:ext cx="8737322" cy="362417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An educational scenario includes: </a:t>
            </a:r>
          </a:p>
          <a:p>
            <a:pPr marL="825500" lvl="7" indent="-285750">
              <a:lnSpc>
                <a:spcPct val="95000"/>
              </a:lnSpc>
              <a:buClrTx/>
              <a:buSzPct val="100000"/>
              <a:buFont typeface="Courier New" panose="02070309020205020404" pitchFamily="49" charset="0"/>
              <a:buChar char="o"/>
            </a:pPr>
            <a:r>
              <a:rPr lang="en-US" dirty="0">
                <a:latin typeface="Century Gothic" panose="020B0502020202020204" pitchFamily="34" charset="0"/>
              </a:rPr>
              <a:t>teacher instructions</a:t>
            </a:r>
          </a:p>
          <a:p>
            <a:pPr marL="825500" lvl="7" indent="-285750">
              <a:lnSpc>
                <a:spcPct val="95000"/>
              </a:lnSpc>
              <a:buClrTx/>
              <a:buSzPct val="100000"/>
              <a:buFont typeface="Courier New" panose="02070309020205020404" pitchFamily="49" charset="0"/>
              <a:buChar char="o"/>
            </a:pPr>
            <a:r>
              <a:rPr lang="en-US" dirty="0">
                <a:latin typeface="Century Gothic" panose="020B0502020202020204" pitchFamily="34" charset="0"/>
              </a:rPr>
              <a:t>the theoretical framework supporting the approach</a:t>
            </a:r>
          </a:p>
          <a:p>
            <a:pPr marL="825500" lvl="7" indent="-285750">
              <a:lnSpc>
                <a:spcPct val="95000"/>
              </a:lnSpc>
              <a:buClrTx/>
              <a:buSzPct val="100000"/>
              <a:buFont typeface="Courier New" panose="02070309020205020404" pitchFamily="49" charset="0"/>
              <a:buChar char="o"/>
            </a:pPr>
            <a:r>
              <a:rPr lang="en-US" dirty="0">
                <a:latin typeface="Century Gothic" panose="020B0502020202020204" pitchFamily="34" charset="0"/>
              </a:rPr>
              <a:t>essential materials for implementation</a:t>
            </a:r>
          </a:p>
          <a:p>
            <a:pPr marL="825500" lvl="7" indent="-285750">
              <a:lnSpc>
                <a:spcPct val="95000"/>
              </a:lnSpc>
              <a:buClrTx/>
              <a:buSzPct val="100000"/>
              <a:buFont typeface="Courier New" panose="02070309020205020404" pitchFamily="49" charset="0"/>
              <a:buChar char="o"/>
            </a:pPr>
            <a:r>
              <a:rPr lang="en-US" dirty="0">
                <a:latin typeface="Century Gothic" panose="020B0502020202020204" pitchFamily="34" charset="0"/>
              </a:rPr>
              <a:t>'activity sheets' for learners, and </a:t>
            </a:r>
          </a:p>
          <a:p>
            <a:pPr marL="825500" lvl="7" indent="-285750">
              <a:lnSpc>
                <a:spcPct val="95000"/>
              </a:lnSpc>
              <a:buClrTx/>
              <a:buSzPct val="100000"/>
              <a:buFont typeface="Courier New" panose="02070309020205020404" pitchFamily="49" charset="0"/>
              <a:buChar char="o"/>
            </a:pPr>
            <a:r>
              <a:rPr lang="en-US" dirty="0">
                <a:latin typeface="Century Gothic" panose="020B0502020202020204" pitchFamily="34" charset="0"/>
              </a:rPr>
              <a:t>additional resources considered valuable (e.g. printed materials, software files </a:t>
            </a:r>
            <a:r>
              <a:rPr lang="en-US" dirty="0" err="1">
                <a:latin typeface="Century Gothic" panose="020B0502020202020204" pitchFamily="34" charset="0"/>
              </a:rPr>
              <a:t>etc</a:t>
            </a:r>
            <a:r>
              <a:rPr lang="en-US" dirty="0">
                <a:latin typeface="Century Gothic" panose="020B0502020202020204" pitchFamily="34" charset="0"/>
              </a:rPr>
              <a:t>). </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TESA follows seven phases, describing the rationale on which a scenario should be based (Phases A, B &amp; C) and the way in which classroom activities are designed (Phases D &amp; E) and how the scenario is implemented and evaluated (Phases F &amp; G). </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a:p>
            <a:pPr marL="371475" indent="-285750">
              <a:lnSpc>
                <a:spcPct val="95000"/>
              </a:lnSpc>
              <a:buClrTx/>
              <a:buSzPct val="100000"/>
              <a:buFont typeface="Arial" panose="020B0604020202020204" pitchFamily="34" charset="0"/>
              <a:buChar char="•"/>
            </a:pPr>
            <a:r>
              <a:rPr lang="en-US" dirty="0">
                <a:latin typeface="Century Gothic" panose="020B0502020202020204" pitchFamily="34" charset="0"/>
              </a:rPr>
              <a:t>In its final form, an eighth phase can be added to document the scenario after at least one full cycle of planning, implementation and evaluation. </a:t>
            </a:r>
          </a:p>
          <a:p>
            <a:pPr marL="371475" indent="-285750">
              <a:lnSpc>
                <a:spcPct val="95000"/>
              </a:lnSpc>
              <a:buClrTx/>
              <a:buSzPct val="100000"/>
              <a:buFont typeface="Arial" panose="020B0604020202020204" pitchFamily="34" charset="0"/>
              <a:buChar char="•"/>
            </a:pPr>
            <a:endParaRPr lang="en-US" dirty="0">
              <a:latin typeface="Century Gothic" panose="020B0502020202020204" pitchFamily="34" charset="0"/>
            </a:endParaRPr>
          </a:p>
        </p:txBody>
      </p:sp>
      <p:sp>
        <p:nvSpPr>
          <p:cNvPr id="5" name="Google Shape;329;g3a4a37d3511_0_407">
            <a:extLst>
              <a:ext uri="{FF2B5EF4-FFF2-40B4-BE49-F238E27FC236}">
                <a16:creationId xmlns:a16="http://schemas.microsoft.com/office/drawing/2014/main" id="{2EE7A6FA-9DCA-58C1-9EF7-DA4F613EB21B}"/>
              </a:ext>
            </a:extLst>
          </p:cNvPr>
          <p:cNvSpPr txBox="1"/>
          <p:nvPr/>
        </p:nvSpPr>
        <p:spPr>
          <a:xfrm>
            <a:off x="311700" y="1017725"/>
            <a:ext cx="55230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dirty="0">
                <a:solidFill>
                  <a:srgbClr val="01A7FE"/>
                </a:solidFill>
                <a:latin typeface="Bebas Neue"/>
                <a:ea typeface="Bebas Neue"/>
                <a:cs typeface="Bebas Neue"/>
                <a:sym typeface="Bebas Neue"/>
              </a:rPr>
              <a:t>TESA</a:t>
            </a:r>
            <a:r>
              <a:rPr lang="en-US" sz="1800" b="0" i="1" u="none" strike="noStrike" cap="none" dirty="0">
                <a:solidFill>
                  <a:srgbClr val="000000"/>
                </a:solidFill>
                <a:latin typeface="Bebas Neue"/>
                <a:ea typeface="Bebas Neue"/>
                <a:cs typeface="Bebas Neue"/>
                <a:sym typeface="Bebas Neue"/>
              </a:rPr>
              <a:t> – </a:t>
            </a:r>
            <a:r>
              <a:rPr lang="en-US" sz="1800" i="1" u="none" strike="noStrike" cap="none" dirty="0">
                <a:solidFill>
                  <a:srgbClr val="01A7FE"/>
                </a:solidFill>
                <a:latin typeface="Bebas Neue"/>
                <a:ea typeface="Bebas Neue"/>
                <a:cs typeface="Bebas Neue"/>
                <a:sym typeface="Bebas Neue"/>
              </a:rPr>
              <a:t>T</a:t>
            </a:r>
            <a:r>
              <a:rPr lang="en-US" sz="1800" b="0" i="1" u="none" strike="noStrike" cap="none" dirty="0">
                <a:solidFill>
                  <a:srgbClr val="000000"/>
                </a:solidFill>
                <a:latin typeface="Bebas Neue"/>
                <a:ea typeface="Bebas Neue"/>
                <a:cs typeface="Bebas Neue"/>
                <a:sym typeface="Bebas Neue"/>
              </a:rPr>
              <a:t>e</a:t>
            </a:r>
            <a:r>
              <a:rPr lang="en-US" sz="1800" i="1" u="none" strike="noStrike" cap="none" dirty="0">
                <a:solidFill>
                  <a:srgbClr val="000000"/>
                </a:solidFill>
                <a:latin typeface="Bebas Neue"/>
                <a:ea typeface="Bebas Neue"/>
                <a:cs typeface="Bebas Neue"/>
                <a:sym typeface="Bebas Neue"/>
              </a:rPr>
              <a:t>chnology-</a:t>
            </a:r>
            <a:r>
              <a:rPr lang="en-US" sz="1800" b="0" i="1" u="none" strike="noStrike" cap="none" dirty="0">
                <a:solidFill>
                  <a:srgbClr val="000000"/>
                </a:solidFill>
                <a:latin typeface="Bebas Neue"/>
                <a:ea typeface="Bebas Neue"/>
                <a:cs typeface="Bebas Neue"/>
                <a:sym typeface="Bebas Neue"/>
              </a:rPr>
              <a:t>augmented </a:t>
            </a:r>
            <a:r>
              <a:rPr lang="en-US" sz="1800" b="0" i="1" u="none" strike="noStrike" cap="none" dirty="0">
                <a:solidFill>
                  <a:srgbClr val="01A7FE"/>
                </a:solidFill>
                <a:latin typeface="Bebas Neue"/>
                <a:ea typeface="Bebas Neue"/>
                <a:cs typeface="Bebas Neue"/>
                <a:sym typeface="Bebas Neue"/>
              </a:rPr>
              <a:t>E</a:t>
            </a:r>
            <a:r>
              <a:rPr lang="en-US" sz="1800" b="0" i="1" u="none" strike="noStrike" cap="none" dirty="0">
                <a:solidFill>
                  <a:srgbClr val="000000"/>
                </a:solidFill>
                <a:latin typeface="Bebas Neue"/>
                <a:ea typeface="Bebas Neue"/>
                <a:cs typeface="Bebas Neue"/>
                <a:sym typeface="Bebas Neue"/>
              </a:rPr>
              <a:t>ducational </a:t>
            </a:r>
            <a:r>
              <a:rPr lang="en-US" sz="1800" b="0" i="1" u="none" strike="noStrike" cap="none" dirty="0">
                <a:solidFill>
                  <a:srgbClr val="01A7FE"/>
                </a:solidFill>
                <a:latin typeface="Bebas Neue"/>
                <a:ea typeface="Bebas Neue"/>
                <a:cs typeface="Bebas Neue"/>
                <a:sym typeface="Bebas Neue"/>
              </a:rPr>
              <a:t>S</a:t>
            </a:r>
            <a:r>
              <a:rPr lang="en-US" sz="1800" b="0" i="1" u="none" strike="noStrike" cap="none" dirty="0">
                <a:solidFill>
                  <a:srgbClr val="000000"/>
                </a:solidFill>
                <a:latin typeface="Bebas Neue"/>
                <a:ea typeface="Bebas Neue"/>
                <a:cs typeface="Bebas Neue"/>
                <a:sym typeface="Bebas Neue"/>
              </a:rPr>
              <a:t>cenarios and e-</a:t>
            </a:r>
            <a:r>
              <a:rPr lang="en-US" sz="1800" b="0" i="1" u="none" strike="noStrike" cap="none" dirty="0">
                <a:solidFill>
                  <a:srgbClr val="01A7FE"/>
                </a:solidFill>
                <a:latin typeface="Bebas Neue"/>
                <a:ea typeface="Bebas Neue"/>
                <a:cs typeface="Bebas Neue"/>
                <a:sym typeface="Bebas Neue"/>
              </a:rPr>
              <a:t>A</a:t>
            </a:r>
            <a:r>
              <a:rPr lang="en-US" sz="1800" b="0" i="1" u="none" strike="noStrike" cap="none" dirty="0">
                <a:solidFill>
                  <a:srgbClr val="000000"/>
                </a:solidFill>
                <a:latin typeface="Bebas Neue"/>
                <a:ea typeface="Bebas Neue"/>
                <a:cs typeface="Bebas Neue"/>
                <a:sym typeface="Bebas Neue"/>
              </a:rPr>
              <a:t>ctivities</a:t>
            </a:r>
          </a:p>
        </p:txBody>
      </p:sp>
    </p:spTree>
    <p:extLst>
      <p:ext uri="{BB962C8B-B14F-4D97-AF65-F5344CB8AC3E}">
        <p14:creationId xmlns:p14="http://schemas.microsoft.com/office/powerpoint/2010/main" val="296282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g3a4a37d3511_0_213"/>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The 8 phases of </a:t>
            </a:r>
            <a:r>
              <a:rPr lang="en-GB" dirty="0" err="1">
                <a:latin typeface="Bebas Neue"/>
                <a:ea typeface="Bebas Neue"/>
                <a:cs typeface="Bebas Neue"/>
                <a:sym typeface="Bebas Neue"/>
              </a:rPr>
              <a:t>tesa</a:t>
            </a:r>
            <a:endParaRPr dirty="0">
              <a:latin typeface="Bebas Neue"/>
              <a:ea typeface="Bebas Neue"/>
              <a:cs typeface="Bebas Neue"/>
              <a:sym typeface="Bebas Neue"/>
            </a:endParaRPr>
          </a:p>
        </p:txBody>
      </p:sp>
      <p:pic>
        <p:nvPicPr>
          <p:cNvPr id="221" name="Google Shape;221;g3a4a37d3511_0_213"/>
          <p:cNvPicPr preferRelativeResize="0"/>
          <p:nvPr/>
        </p:nvPicPr>
        <p:blipFill rotWithShape="1">
          <a:blip r:embed="rId3">
            <a:alphaModFix/>
          </a:blip>
          <a:srcRect/>
          <a:stretch/>
        </p:blipFill>
        <p:spPr>
          <a:xfrm flipH="1">
            <a:off x="7936327" y="3761840"/>
            <a:ext cx="1422556" cy="1494109"/>
          </a:xfrm>
          <a:prstGeom prst="rect">
            <a:avLst/>
          </a:prstGeom>
          <a:noFill/>
          <a:ln>
            <a:noFill/>
          </a:ln>
        </p:spPr>
      </p:pic>
      <p:grpSp>
        <p:nvGrpSpPr>
          <p:cNvPr id="222" name="Google Shape;222;g3a4a37d3511_0_213"/>
          <p:cNvGrpSpPr/>
          <p:nvPr/>
        </p:nvGrpSpPr>
        <p:grpSpPr>
          <a:xfrm>
            <a:off x="6564938" y="3474515"/>
            <a:ext cx="1496382" cy="1193850"/>
            <a:chOff x="1604979" y="2180325"/>
            <a:chExt cx="1219943" cy="1193850"/>
          </a:xfrm>
          <a:solidFill>
            <a:srgbClr val="01A7FE"/>
          </a:solidFill>
        </p:grpSpPr>
        <p:sp>
          <p:nvSpPr>
            <p:cNvPr id="223" name="Google Shape;223;g3a4a37d3511_0_213"/>
            <p:cNvSpPr/>
            <p:nvPr/>
          </p:nvSpPr>
          <p:spPr>
            <a:xfrm>
              <a:off x="1604979" y="2180325"/>
              <a:ext cx="1219943" cy="1193850"/>
            </a:xfrm>
            <a:prstGeom prst="roundRect">
              <a:avLst>
                <a:gd name="adj" fmla="val 16667"/>
              </a:avLst>
            </a:prstGeom>
            <a:gr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dirty="0">
                  <a:solidFill>
                    <a:schemeClr val="dk1"/>
                  </a:solidFill>
                  <a:latin typeface="Century Gothic" panose="020B0502020202020204" pitchFamily="34" charset="0"/>
                </a:rPr>
                <a:t>Follow the TESA phases to design your course</a:t>
              </a:r>
              <a:endParaRPr dirty="0">
                <a:latin typeface="Century Gothic" panose="020B0502020202020204" pitchFamily="34" charset="0"/>
              </a:endParaRPr>
            </a:p>
          </p:txBody>
        </p:sp>
        <p:pic>
          <p:nvPicPr>
            <p:cNvPr id="224" name="Google Shape;224;g3a4a37d3511_0_213" descr="Lightbulb and gear with solid fill"/>
            <p:cNvPicPr preferRelativeResize="0"/>
            <p:nvPr/>
          </p:nvPicPr>
          <p:blipFill rotWithShape="1">
            <a:blip r:embed="rId4">
              <a:alphaModFix/>
            </a:blip>
            <a:srcRect/>
            <a:stretch/>
          </p:blipFill>
          <p:spPr>
            <a:xfrm>
              <a:off x="1998143" y="2180325"/>
              <a:ext cx="433615" cy="498628"/>
            </a:xfrm>
            <a:prstGeom prst="rect">
              <a:avLst/>
            </a:prstGeom>
            <a:grpFill/>
            <a:ln>
              <a:noFill/>
            </a:ln>
          </p:spPr>
        </p:pic>
      </p:grpSp>
      <p:graphicFrame>
        <p:nvGraphicFramePr>
          <p:cNvPr id="2" name="Diagram 1">
            <a:extLst>
              <a:ext uri="{FF2B5EF4-FFF2-40B4-BE49-F238E27FC236}">
                <a16:creationId xmlns:a16="http://schemas.microsoft.com/office/drawing/2014/main" id="{E49390E3-89A8-1180-8573-646BC422998B}"/>
              </a:ext>
            </a:extLst>
          </p:cNvPr>
          <p:cNvGraphicFramePr/>
          <p:nvPr>
            <p:extLst>
              <p:ext uri="{D42A27DB-BD31-4B8C-83A1-F6EECF244321}">
                <p14:modId xmlns:p14="http://schemas.microsoft.com/office/powerpoint/2010/main" val="1060652494"/>
              </p:ext>
            </p:extLst>
          </p:nvPr>
        </p:nvGraphicFramePr>
        <p:xfrm>
          <a:off x="400800" y="679679"/>
          <a:ext cx="59064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Google Shape;223;g3a4a37d3511_0_213">
            <a:extLst>
              <a:ext uri="{FF2B5EF4-FFF2-40B4-BE49-F238E27FC236}">
                <a16:creationId xmlns:a16="http://schemas.microsoft.com/office/drawing/2014/main" id="{90C6146D-99E8-72A3-541E-EA9531C7BC21}"/>
              </a:ext>
            </a:extLst>
          </p:cNvPr>
          <p:cNvSpPr/>
          <p:nvPr/>
        </p:nvSpPr>
        <p:spPr>
          <a:xfrm>
            <a:off x="6984034" y="292697"/>
            <a:ext cx="1847628" cy="2686500"/>
          </a:xfrm>
          <a:prstGeom prst="roundRect">
            <a:avLst>
              <a:gd name="adj" fmla="val 6925"/>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dk1"/>
                </a:solidFill>
                <a:latin typeface="Century Gothic" panose="020B0502020202020204" pitchFamily="34" charset="0"/>
                <a:sym typeface="Arial"/>
              </a:rPr>
              <a:t>Universal Design Learning (UDL) can be a great too to assist you!</a:t>
            </a:r>
            <a:endParaRPr dirty="0">
              <a:latin typeface="Century Gothic" panose="020B0502020202020204" pitchFamily="34" charset="0"/>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entury Gothic" panose="020B0502020202020204" pitchFamily="34" charset="0"/>
                <a:sym typeface="Arial"/>
              </a:rPr>
              <a:t>UDL is a way of planning teaching so that all learners can access and succeed, by offering multiple ways to engage with content, understand information, and show what they have learned</a:t>
            </a:r>
          </a:p>
          <a:p>
            <a:pPr lvl="0" algn="ctr">
              <a:buSzPts val="1100"/>
            </a:pPr>
            <a:r>
              <a:rPr lang="en-US" sz="800" i="1" dirty="0">
                <a:solidFill>
                  <a:srgbClr val="0097A7"/>
                </a:solidFill>
                <a:latin typeface="Century Gothic" panose="020B0502020202020204" pitchFamily="34" charset="0"/>
                <a:hlinkClick r:id="rId10">
                  <a:extLst>
                    <a:ext uri="{A12FA001-AC4F-418D-AE19-62706E023703}">
                      <ahyp:hlinkClr xmlns:ahyp="http://schemas.microsoft.com/office/drawing/2018/hyperlinkcolor" val="tx"/>
                    </a:ext>
                  </a:extLst>
                </a:hlinkClick>
              </a:rPr>
              <a:t>https://udlguidelines.cast.org</a:t>
            </a:r>
            <a:r>
              <a:rPr lang="en-US" sz="800" i="1" dirty="0">
                <a:solidFill>
                  <a:srgbClr val="0070C0"/>
                </a:solidFill>
                <a:latin typeface="Century Gothic" panose="020B0502020202020204" pitchFamily="34" charset="0"/>
                <a:hlinkClick r:id="rId10">
                  <a:extLst>
                    <a:ext uri="{A12FA001-AC4F-418D-AE19-62706E023703}">
                      <ahyp:hlinkClr xmlns:ahyp="http://schemas.microsoft.com/office/drawing/2018/hyperlinkcolor" val="tx"/>
                    </a:ext>
                  </a:extLst>
                </a:hlinkClick>
              </a:rPr>
              <a:t>/</a:t>
            </a:r>
            <a:r>
              <a:rPr lang="en-US" sz="800" i="1" dirty="0">
                <a:solidFill>
                  <a:srgbClr val="0070C0"/>
                </a:solidFill>
                <a:latin typeface="Century Gothic" panose="020B0502020202020204" pitchFamily="34" charset="0"/>
              </a:rPr>
              <a:t> </a:t>
            </a:r>
            <a:endParaRPr sz="800" i="1" dirty="0">
              <a:solidFill>
                <a:srgbClr val="0070C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g3a4a37d3511_0_312"/>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The 8 phases of </a:t>
            </a:r>
            <a:r>
              <a:rPr lang="en-GB" dirty="0" err="1">
                <a:latin typeface="Bebas Neue"/>
                <a:ea typeface="Bebas Neue"/>
                <a:cs typeface="Bebas Neue"/>
                <a:sym typeface="Bebas Neue"/>
              </a:rPr>
              <a:t>tesa</a:t>
            </a:r>
            <a:endParaRPr dirty="0">
              <a:latin typeface="Bebas Neue"/>
              <a:ea typeface="Bebas Neue"/>
              <a:cs typeface="Bebas Neue"/>
              <a:sym typeface="Bebas Neue"/>
            </a:endParaRPr>
          </a:p>
        </p:txBody>
      </p:sp>
      <p:graphicFrame>
        <p:nvGraphicFramePr>
          <p:cNvPr id="8" name="Diagram 7">
            <a:extLst>
              <a:ext uri="{FF2B5EF4-FFF2-40B4-BE49-F238E27FC236}">
                <a16:creationId xmlns:a16="http://schemas.microsoft.com/office/drawing/2014/main" id="{A8779783-469A-47BC-A162-54334B9106AD}"/>
              </a:ext>
            </a:extLst>
          </p:cNvPr>
          <p:cNvGraphicFramePr/>
          <p:nvPr>
            <p:extLst>
              <p:ext uri="{D42A27DB-BD31-4B8C-83A1-F6EECF244321}">
                <p14:modId xmlns:p14="http://schemas.microsoft.com/office/powerpoint/2010/main" val="3731524588"/>
              </p:ext>
            </p:extLst>
          </p:nvPr>
        </p:nvGraphicFramePr>
        <p:xfrm>
          <a:off x="400800" y="679679"/>
          <a:ext cx="585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g3a4a37d3511_0_407"/>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Phase a: </a:t>
            </a:r>
            <a:r>
              <a:rPr lang="en-US" dirty="0">
                <a:latin typeface="Bebas Neue"/>
                <a:ea typeface="Bebas Neue"/>
                <a:cs typeface="Bebas Neue"/>
                <a:sym typeface="Bebas Neue"/>
              </a:rPr>
              <a:t>Teaching analysis of the subject matter</a:t>
            </a:r>
            <a:br>
              <a:rPr lang="en-US" dirty="0">
                <a:latin typeface="Bebas Neue"/>
                <a:ea typeface="Bebas Neue"/>
                <a:cs typeface="Bebas Neue"/>
                <a:sym typeface="Bebas Neue"/>
              </a:rPr>
            </a:br>
            <a:endParaRPr dirty="0">
              <a:latin typeface="Bebas Neue"/>
              <a:ea typeface="Bebas Neue"/>
              <a:cs typeface="Bebas Neue"/>
              <a:sym typeface="Bebas Neue"/>
            </a:endParaRPr>
          </a:p>
        </p:txBody>
      </p:sp>
      <p:sp>
        <p:nvSpPr>
          <p:cNvPr id="328" name="Google Shape;328;g3a4a37d3511_0_407"/>
          <p:cNvSpPr txBox="1">
            <a:spLocks noGrp="1"/>
          </p:cNvSpPr>
          <p:nvPr>
            <p:ph type="body" idx="1"/>
          </p:nvPr>
        </p:nvSpPr>
        <p:spPr>
          <a:xfrm>
            <a:off x="311699" y="1360359"/>
            <a:ext cx="8832185" cy="2796900"/>
          </a:xfrm>
          <a:prstGeom prst="rect">
            <a:avLst/>
          </a:prstGeom>
          <a:noFill/>
          <a:ln>
            <a:noFill/>
          </a:ln>
        </p:spPr>
        <p:txBody>
          <a:bodyPr spcFirstLastPara="1" wrap="square" lIns="91425" tIns="91425" rIns="91425" bIns="91425" anchor="t" anchorCtr="0">
            <a:normAutofit fontScale="70000" lnSpcReduction="20000"/>
          </a:bodyPr>
          <a:lstStyle/>
          <a:p>
            <a:pPr marL="123568" lvl="0" indent="0" algn="l" rtl="0">
              <a:lnSpc>
                <a:spcPct val="115000"/>
              </a:lnSpc>
              <a:spcBef>
                <a:spcPts val="0"/>
              </a:spcBef>
              <a:spcAft>
                <a:spcPts val="0"/>
              </a:spcAft>
              <a:buSzPct val="108108"/>
              <a:buNone/>
            </a:pPr>
            <a:r>
              <a:rPr lang="en-GB" b="1" dirty="0">
                <a:solidFill>
                  <a:schemeClr val="dk1"/>
                </a:solidFill>
              </a:rPr>
              <a:t>Purpose of this phase</a:t>
            </a:r>
            <a:endParaRPr dirty="0"/>
          </a:p>
          <a:p>
            <a:pPr indent="-310291">
              <a:buSzPct val="108107"/>
              <a:buChar char="○"/>
            </a:pPr>
            <a:r>
              <a:rPr lang="en-GB" dirty="0">
                <a:solidFill>
                  <a:schemeClr val="dk1"/>
                </a:solidFill>
                <a:latin typeface="Century Gothic" panose="020B0502020202020204" pitchFamily="34" charset="0"/>
              </a:rPr>
              <a:t>Clarify what you are teaching and the audience of your lesson</a:t>
            </a:r>
          </a:p>
          <a:p>
            <a:pPr indent="-310291">
              <a:buSzPct val="108107"/>
              <a:buChar char="○"/>
            </a:pPr>
            <a:endParaRPr dirty="0">
              <a:latin typeface="Century Gothic" panose="020B0502020202020204" pitchFamily="34" charset="0"/>
            </a:endParaRPr>
          </a:p>
          <a:p>
            <a:pPr marL="123568" lvl="0" indent="0" algn="l" rtl="0">
              <a:lnSpc>
                <a:spcPct val="115000"/>
              </a:lnSpc>
              <a:spcBef>
                <a:spcPts val="0"/>
              </a:spcBef>
              <a:spcAft>
                <a:spcPts val="0"/>
              </a:spcAft>
              <a:buSzPct val="108108"/>
              <a:buNone/>
            </a:pPr>
            <a:r>
              <a:rPr lang="en-GB" b="1" dirty="0">
                <a:solidFill>
                  <a:schemeClr val="dk1"/>
                </a:solidFill>
              </a:rPr>
              <a:t>Key design questions</a:t>
            </a:r>
            <a:endParaRPr dirty="0"/>
          </a:p>
          <a:p>
            <a:pPr indent="-310291">
              <a:buSzPct val="108107"/>
              <a:buChar char="○"/>
            </a:pPr>
            <a:r>
              <a:rPr lang="en-GB" dirty="0">
                <a:solidFill>
                  <a:schemeClr val="dk1"/>
                </a:solidFill>
                <a:latin typeface="Century Gothic" panose="020B0502020202020204" pitchFamily="34" charset="0"/>
              </a:rPr>
              <a:t>What subject area and topic will your lesson address?</a:t>
            </a:r>
            <a:endParaRPr dirty="0">
              <a:latin typeface="Century Gothic" panose="020B0502020202020204" pitchFamily="34" charset="0"/>
            </a:endParaRPr>
          </a:p>
          <a:p>
            <a:pPr indent="-310291">
              <a:buSzPct val="108107"/>
              <a:buChar char="○"/>
            </a:pPr>
            <a:r>
              <a:rPr lang="en-GB" dirty="0">
                <a:solidFill>
                  <a:schemeClr val="dk1"/>
                </a:solidFill>
                <a:latin typeface="Century Gothic" panose="020B0502020202020204" pitchFamily="34" charset="0"/>
              </a:rPr>
              <a:t>Who is your target audience (age, level, classroom context)?</a:t>
            </a:r>
            <a:endParaRPr dirty="0">
              <a:latin typeface="Century Gothic" panose="020B0502020202020204" pitchFamily="34" charset="0"/>
            </a:endParaRPr>
          </a:p>
          <a:p>
            <a:pPr indent="-310291">
              <a:buSzPct val="108107"/>
              <a:buChar char="○"/>
            </a:pPr>
            <a:r>
              <a:rPr lang="en-GB" dirty="0">
                <a:solidFill>
                  <a:schemeClr val="dk1"/>
                </a:solidFill>
                <a:latin typeface="Century Gothic" panose="020B0502020202020204" pitchFamily="34" charset="0"/>
              </a:rPr>
              <a:t>What prerequisite knowledge or experiences should your learners already have?</a:t>
            </a:r>
          </a:p>
          <a:p>
            <a:pPr indent="-310291">
              <a:buSzPct val="108107"/>
              <a:buChar char="○"/>
            </a:pPr>
            <a:endParaRPr dirty="0">
              <a:latin typeface="Century Gothic" panose="020B0502020202020204" pitchFamily="34" charset="0"/>
            </a:endParaRPr>
          </a:p>
          <a:p>
            <a:pPr marL="123568" lvl="0" indent="0" algn="l" rtl="0">
              <a:lnSpc>
                <a:spcPct val="115000"/>
              </a:lnSpc>
              <a:spcBef>
                <a:spcPts val="0"/>
              </a:spcBef>
              <a:spcAft>
                <a:spcPts val="0"/>
              </a:spcAft>
              <a:buSzPct val="108108"/>
              <a:buNone/>
            </a:pPr>
            <a:r>
              <a:rPr lang="en-GB" b="1" dirty="0">
                <a:solidFill>
                  <a:schemeClr val="dk1"/>
                </a:solidFill>
              </a:rPr>
              <a:t>Concrete actions</a:t>
            </a:r>
            <a:endParaRPr dirty="0"/>
          </a:p>
          <a:p>
            <a:pPr indent="-310291">
              <a:buSzPct val="108107"/>
              <a:buChar char="○"/>
            </a:pPr>
            <a:r>
              <a:rPr lang="en-GB" dirty="0">
                <a:solidFill>
                  <a:schemeClr val="dk1"/>
                </a:solidFill>
                <a:latin typeface="Century Gothic" panose="020B0502020202020204" pitchFamily="34" charset="0"/>
              </a:rPr>
              <a:t>Define the core subject and topics</a:t>
            </a:r>
            <a:endParaRPr dirty="0">
              <a:latin typeface="Century Gothic" panose="020B0502020202020204" pitchFamily="34" charset="0"/>
            </a:endParaRPr>
          </a:p>
          <a:p>
            <a:pPr indent="-310291">
              <a:buSzPct val="108107"/>
              <a:buChar char="○"/>
            </a:pPr>
            <a:r>
              <a:rPr lang="en-GB" dirty="0">
                <a:solidFill>
                  <a:schemeClr val="dk1"/>
                </a:solidFill>
                <a:latin typeface="Century Gothic" panose="020B0502020202020204" pitchFamily="34" charset="0"/>
              </a:rPr>
              <a:t>Align with curriculum objectives</a:t>
            </a:r>
            <a:endParaRPr dirty="0">
              <a:latin typeface="Century Gothic" panose="020B0502020202020204" pitchFamily="34" charset="0"/>
            </a:endParaRPr>
          </a:p>
          <a:p>
            <a:pPr indent="-310291">
              <a:buSzPct val="108107"/>
              <a:buChar char="○"/>
            </a:pPr>
            <a:r>
              <a:rPr lang="en-GB" dirty="0">
                <a:solidFill>
                  <a:schemeClr val="dk1"/>
                </a:solidFill>
                <a:latin typeface="Century Gothic" panose="020B0502020202020204" pitchFamily="34" charset="0"/>
              </a:rPr>
              <a:t>Justify suitability for the target learners</a:t>
            </a:r>
            <a:endParaRPr dirty="0">
              <a:latin typeface="Century Gothic" panose="020B0502020202020204" pitchFamily="34" charset="0"/>
            </a:endParaRPr>
          </a:p>
          <a:p>
            <a:pPr indent="-310291">
              <a:buSzPct val="108107"/>
              <a:buChar char="○"/>
            </a:pPr>
            <a:r>
              <a:rPr lang="en-GB" dirty="0">
                <a:solidFill>
                  <a:schemeClr val="dk1"/>
                </a:solidFill>
                <a:latin typeface="Century Gothic" panose="020B0502020202020204" pitchFamily="34" charset="0"/>
              </a:rPr>
              <a:t>Establish the foundational content knowledge</a:t>
            </a:r>
            <a:endParaRPr dirty="0">
              <a:latin typeface="Century Gothic" panose="020B0502020202020204" pitchFamily="34" charset="0"/>
            </a:endParaRPr>
          </a:p>
          <a:p>
            <a:pPr marL="914400" lvl="1" indent="-228600" algn="l" rtl="0">
              <a:lnSpc>
                <a:spcPct val="115000"/>
              </a:lnSpc>
              <a:spcBef>
                <a:spcPts val="0"/>
              </a:spcBef>
              <a:spcAft>
                <a:spcPts val="0"/>
              </a:spcAft>
              <a:buSzPct val="108107"/>
              <a:buNone/>
            </a:pPr>
            <a:endParaRPr dirty="0">
              <a:solidFill>
                <a:schemeClr val="dk1"/>
              </a:solidFill>
              <a:latin typeface="Century Gothic" panose="020B0502020202020204" pitchFamily="34" charset="0"/>
            </a:endParaRPr>
          </a:p>
          <a:p>
            <a:pPr marL="914400" lvl="1" indent="-228600" algn="l" rtl="0">
              <a:lnSpc>
                <a:spcPct val="115000"/>
              </a:lnSpc>
              <a:spcBef>
                <a:spcPts val="0"/>
              </a:spcBef>
              <a:spcAft>
                <a:spcPts val="0"/>
              </a:spcAft>
              <a:buSzPct val="108107"/>
              <a:buNone/>
            </a:pPr>
            <a:endParaRPr dirty="0">
              <a:solidFill>
                <a:schemeClr val="dk1"/>
              </a:solidFill>
              <a:latin typeface="Century Gothic" panose="020B0502020202020204" pitchFamily="34" charset="0"/>
            </a:endParaRPr>
          </a:p>
        </p:txBody>
      </p:sp>
      <p:sp>
        <p:nvSpPr>
          <p:cNvPr id="329" name="Google Shape;329;g3a4a37d3511_0_407"/>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dirty="0">
                <a:solidFill>
                  <a:srgbClr val="000000"/>
                </a:solidFill>
                <a:latin typeface="Bebas Neue"/>
                <a:ea typeface="Bebas Neue"/>
                <a:cs typeface="Bebas Neue"/>
                <a:sym typeface="Bebas Neue"/>
              </a:rPr>
              <a:t>“The What”</a:t>
            </a:r>
            <a:endParaRPr dirty="0"/>
          </a:p>
        </p:txBody>
      </p:sp>
      <p:sp>
        <p:nvSpPr>
          <p:cNvPr id="331" name="Google Shape;331;g3a4a37d3511_0_407"/>
          <p:cNvSpPr txBox="1"/>
          <p:nvPr/>
        </p:nvSpPr>
        <p:spPr>
          <a:xfrm>
            <a:off x="311700" y="986270"/>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dirty="0">
                <a:solidFill>
                  <a:srgbClr val="000000"/>
                </a:solidFill>
                <a:latin typeface="Bebas Neue"/>
                <a:ea typeface="Bebas Neue"/>
                <a:cs typeface="Bebas Neue"/>
                <a:sym typeface="Bebas Neue"/>
              </a:rPr>
              <a:t>Scenario subject, Theme &amp; audience</a:t>
            </a:r>
            <a:endParaRPr dirty="0"/>
          </a:p>
        </p:txBody>
      </p:sp>
      <p:sp>
        <p:nvSpPr>
          <p:cNvPr id="333" name="Google Shape;333;g3a4a37d3511_0_407"/>
          <p:cNvSpPr/>
          <p:nvPr/>
        </p:nvSpPr>
        <p:spPr>
          <a:xfrm>
            <a:off x="1664676" y="4193828"/>
            <a:ext cx="6248124" cy="728100"/>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539750" marR="0" lvl="0" rtl="0">
              <a:lnSpc>
                <a:spcPct val="100000"/>
              </a:lnSpc>
              <a:spcBef>
                <a:spcPts val="0"/>
              </a:spcBef>
              <a:spcAft>
                <a:spcPts val="0"/>
              </a:spcAft>
              <a:buClr>
                <a:srgbClr val="000000"/>
              </a:buClr>
              <a:buSzPts val="1400"/>
              <a:buFont typeface="Arial"/>
              <a:buNone/>
              <a:tabLst>
                <a:tab pos="627063" algn="l"/>
              </a:tabLst>
            </a:pPr>
            <a:r>
              <a:rPr lang="el-GR" sz="1400" b="1" i="0" u="none" strike="noStrike" cap="none" dirty="0">
                <a:solidFill>
                  <a:schemeClr val="dk1"/>
                </a:solidFill>
                <a:latin typeface="Century Gothic" panose="020B0502020202020204" pitchFamily="34" charset="0"/>
                <a:sym typeface="Arial"/>
              </a:rPr>
              <a:t>  </a:t>
            </a: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539750" marR="0" lvl="0" algn="just" rtl="0">
              <a:lnSpc>
                <a:spcPct val="100000"/>
              </a:lnSpc>
              <a:spcBef>
                <a:spcPts val="0"/>
              </a:spcBef>
              <a:spcAft>
                <a:spcPts val="0"/>
              </a:spcAft>
              <a:buClr>
                <a:srgbClr val="000000"/>
              </a:buClr>
              <a:buSzPts val="1200"/>
              <a:buFont typeface="Arial"/>
              <a:buNone/>
              <a:tabLst>
                <a:tab pos="627063" algn="l"/>
              </a:tabLst>
            </a:pPr>
            <a:r>
              <a:rPr lang="en-GB" sz="1200" b="0" i="0" u="none" strike="noStrike" cap="none" dirty="0">
                <a:solidFill>
                  <a:schemeClr val="dk1"/>
                </a:solidFill>
                <a:latin typeface="Century Gothic" panose="020B0502020202020204" pitchFamily="34" charset="0"/>
                <a:sym typeface="Arial"/>
              </a:rPr>
              <a:t>	When defining your target group, list major barriers to access (language, </a:t>
            </a:r>
            <a:endParaRPr lang="el-GR" sz="1200" b="0" i="0" u="none" strike="noStrike" cap="none" dirty="0">
              <a:solidFill>
                <a:schemeClr val="dk1"/>
              </a:solidFill>
              <a:latin typeface="Century Gothic" panose="020B0502020202020204" pitchFamily="34" charset="0"/>
              <a:sym typeface="Arial"/>
            </a:endParaRPr>
          </a:p>
          <a:p>
            <a:pPr marL="539750" marR="0" lvl="0" algn="just" rtl="0">
              <a:lnSpc>
                <a:spcPct val="100000"/>
              </a:lnSpc>
              <a:spcBef>
                <a:spcPts val="0"/>
              </a:spcBef>
              <a:spcAft>
                <a:spcPts val="0"/>
              </a:spcAft>
              <a:buClr>
                <a:srgbClr val="000000"/>
              </a:buClr>
              <a:buSzPts val="1200"/>
              <a:buFont typeface="Arial"/>
              <a:buNone/>
              <a:tabLst>
                <a:tab pos="627063" algn="l"/>
              </a:tabLst>
            </a:pPr>
            <a:r>
              <a:rPr lang="el-GR" sz="1200" dirty="0">
                <a:solidFill>
                  <a:schemeClr val="dk1"/>
                </a:solidFill>
                <a:latin typeface="Century Gothic" panose="020B0502020202020204" pitchFamily="34" charset="0"/>
              </a:rPr>
              <a:t>  </a:t>
            </a:r>
            <a:r>
              <a:rPr lang="en-GB" sz="1200" b="0" i="0" u="none" strike="noStrike" cap="none" dirty="0">
                <a:solidFill>
                  <a:schemeClr val="dk1"/>
                </a:solidFill>
                <a:latin typeface="Century Gothic" panose="020B0502020202020204" pitchFamily="34" charset="0"/>
                <a:sym typeface="Arial"/>
              </a:rPr>
              <a:t>devices, reading level, sensory needs) so you can plan options</a:t>
            </a:r>
            <a:r>
              <a:rPr lang="el-GR" sz="1200" b="0" i="0" u="none" strike="noStrike" cap="none" dirty="0">
                <a:solidFill>
                  <a:schemeClr val="dk1"/>
                </a:solidFill>
                <a:latin typeface="Century Gothic" panose="020B0502020202020204" pitchFamily="34" charset="0"/>
                <a:sym typeface="Arial"/>
              </a:rPr>
              <a:t> </a:t>
            </a:r>
            <a:r>
              <a:rPr lang="en-GB" sz="1200" b="0" i="0" u="none" strike="noStrike" cap="none" dirty="0">
                <a:solidFill>
                  <a:schemeClr val="dk1"/>
                </a:solidFill>
                <a:latin typeface="Century Gothic" panose="020B0502020202020204" pitchFamily="34" charset="0"/>
                <a:sym typeface="Arial"/>
              </a:rPr>
              <a:t>from the start.</a:t>
            </a:r>
            <a:endParaRPr sz="1200" b="0" i="0" u="none" strike="noStrike" cap="none" dirty="0">
              <a:solidFill>
                <a:srgbClr val="000000"/>
              </a:solidFill>
              <a:latin typeface="Century Gothic" panose="020B0502020202020204" pitchFamily="34" charset="0"/>
              <a:sym typeface="Arial"/>
            </a:endParaRPr>
          </a:p>
        </p:txBody>
      </p:sp>
      <p:pic>
        <p:nvPicPr>
          <p:cNvPr id="334" name="Google Shape;334;g3a4a37d3511_0_407" descr="Lightbulb and gear with solid fill"/>
          <p:cNvPicPr preferRelativeResize="0"/>
          <p:nvPr/>
        </p:nvPicPr>
        <p:blipFill rotWithShape="1">
          <a:blip r:embed="rId3">
            <a:alphaModFix/>
          </a:blip>
          <a:srcRect/>
          <a:stretch/>
        </p:blipFill>
        <p:spPr>
          <a:xfrm>
            <a:off x="1756883" y="4295408"/>
            <a:ext cx="498628" cy="498628"/>
          </a:xfrm>
          <a:prstGeom prst="rect">
            <a:avLst/>
          </a:prstGeom>
          <a:noFill/>
          <a:ln>
            <a:noFill/>
          </a:ln>
        </p:spPr>
      </p:pic>
      <p:pic>
        <p:nvPicPr>
          <p:cNvPr id="2" name="Google Shape;984;g3a4a37d3511_0_1048">
            <a:extLst>
              <a:ext uri="{FF2B5EF4-FFF2-40B4-BE49-F238E27FC236}">
                <a16:creationId xmlns:a16="http://schemas.microsoft.com/office/drawing/2014/main" id="{CAC2FA63-E44E-FF06-28EC-EA188FCFA999}"/>
              </a:ext>
            </a:extLst>
          </p:cNvPr>
          <p:cNvPicPr preferRelativeResize="0"/>
          <p:nvPr/>
        </p:nvPicPr>
        <p:blipFill rotWithShape="1">
          <a:blip r:embed="rId4">
            <a:alphaModFix/>
          </a:blip>
          <a:srcRect/>
          <a:stretch/>
        </p:blipFill>
        <p:spPr>
          <a:xfrm>
            <a:off x="207407" y="3760317"/>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1" name="Google Shape;341;g3a4a37d3511_0_420"/>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The 8 phases of </a:t>
            </a:r>
            <a:r>
              <a:rPr lang="en-GB" dirty="0" err="1">
                <a:latin typeface="Bebas Neue"/>
                <a:ea typeface="Bebas Neue"/>
                <a:cs typeface="Bebas Neue"/>
                <a:sym typeface="Bebas Neue"/>
              </a:rPr>
              <a:t>tesa</a:t>
            </a:r>
            <a:endParaRPr dirty="0">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6E7C2E5D-0746-4460-9729-687F88768739}"/>
              </a:ext>
            </a:extLst>
          </p:cNvPr>
          <p:cNvGraphicFramePr/>
          <p:nvPr>
            <p:extLst>
              <p:ext uri="{D42A27DB-BD31-4B8C-83A1-F6EECF244321}">
                <p14:modId xmlns:p14="http://schemas.microsoft.com/office/powerpoint/2010/main" val="2753546188"/>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7" name="Google Shape;437;g3a4a37d3511_0_515"/>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b: Cognitive Analysis</a:t>
            </a:r>
            <a:endParaRPr>
              <a:latin typeface="Bebas Neue"/>
              <a:ea typeface="Bebas Neue"/>
              <a:cs typeface="Bebas Neue"/>
              <a:sym typeface="Bebas Neue"/>
            </a:endParaRPr>
          </a:p>
        </p:txBody>
      </p:sp>
      <p:sp>
        <p:nvSpPr>
          <p:cNvPr id="438" name="Google Shape;438;g3a4a37d3511_0_515"/>
          <p:cNvSpPr txBox="1">
            <a:spLocks noGrp="1"/>
          </p:cNvSpPr>
          <p:nvPr>
            <p:ph type="body" idx="1"/>
          </p:nvPr>
        </p:nvSpPr>
        <p:spPr>
          <a:xfrm>
            <a:off x="311584" y="1360358"/>
            <a:ext cx="8520600" cy="2971725"/>
          </a:xfrm>
          <a:prstGeom prst="rect">
            <a:avLst/>
          </a:prstGeom>
          <a:noFill/>
          <a:ln>
            <a:noFill/>
          </a:ln>
        </p:spPr>
        <p:txBody>
          <a:bodyPr spcFirstLastPara="1" wrap="square" lIns="91425" tIns="91425" rIns="91425" bIns="91425" anchor="t" anchorCtr="0">
            <a:normAutofit fontScale="70000" lnSpcReduction="20000"/>
          </a:bodyPr>
          <a:lstStyle/>
          <a:p>
            <a:pPr marL="124386" lvl="0" indent="0" algn="l" rtl="0">
              <a:lnSpc>
                <a:spcPct val="115000"/>
              </a:lnSpc>
              <a:spcBef>
                <a:spcPts val="0"/>
              </a:spcBef>
              <a:spcAft>
                <a:spcPts val="0"/>
              </a:spcAft>
              <a:buSzPct val="117647"/>
              <a:buNone/>
            </a:pPr>
            <a:r>
              <a:rPr lang="en-GB" b="1" dirty="0">
                <a:solidFill>
                  <a:schemeClr val="dk1"/>
                </a:solidFill>
              </a:rPr>
              <a:t>Purpose of this phase</a:t>
            </a:r>
            <a:endParaRPr dirty="0"/>
          </a:p>
          <a:p>
            <a:pPr indent="-309655">
              <a:buSzPct val="117647"/>
              <a:buChar char="○"/>
            </a:pPr>
            <a:r>
              <a:rPr lang="en-GB" dirty="0">
                <a:solidFill>
                  <a:schemeClr val="dk1"/>
                </a:solidFill>
                <a:latin typeface="Century Gothic" panose="020B0502020202020204" pitchFamily="34" charset="0"/>
              </a:rPr>
              <a:t>Identify the thinking demands and problem-solving steps learners must perform</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Ensure tasks are aligned with learners’ developmental level, prior knowledge, and potential misconceptions</a:t>
            </a:r>
          </a:p>
          <a:p>
            <a:pPr indent="-309655">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Key design questions</a:t>
            </a:r>
            <a:endParaRPr dirty="0"/>
          </a:p>
          <a:p>
            <a:pPr indent="-309655">
              <a:buSzPct val="117647"/>
              <a:buChar char="○"/>
            </a:pPr>
            <a:r>
              <a:rPr lang="en-GB" dirty="0">
                <a:solidFill>
                  <a:schemeClr val="dk1"/>
                </a:solidFill>
                <a:latin typeface="Century Gothic" panose="020B0502020202020204" pitchFamily="34" charset="0"/>
              </a:rPr>
              <a:t>What prior knowledge must learners bring, and what gaps or misconceptions might appear?</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What support will learners need during complex tasks?</a:t>
            </a:r>
          </a:p>
          <a:p>
            <a:pPr indent="-309655">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Concrete actions</a:t>
            </a:r>
            <a:endParaRPr dirty="0"/>
          </a:p>
          <a:p>
            <a:pPr indent="-309655">
              <a:buSzPct val="117647"/>
              <a:buChar char="○"/>
            </a:pPr>
            <a:r>
              <a:rPr lang="en-GB" dirty="0">
                <a:solidFill>
                  <a:schemeClr val="dk1"/>
                </a:solidFill>
                <a:latin typeface="Century Gothic" panose="020B0502020202020204" pitchFamily="34" charset="0"/>
              </a:rPr>
              <a:t>Break the learning content into cognitive steps (e.g., “interpret data → compare → draw conclusions”)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Research and anticipate common misconceptions and learning difficulties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Lay the foundation for overcoming roadblocks</a:t>
            </a:r>
            <a:endParaRPr dirty="0">
              <a:latin typeface="Century Gothic" panose="020B0502020202020204" pitchFamily="34" charset="0"/>
            </a:endParaRPr>
          </a:p>
        </p:txBody>
      </p:sp>
      <p:sp>
        <p:nvSpPr>
          <p:cNvPr id="439" name="Google Shape;439;g3a4a37d3511_0_515"/>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“The barriers”</a:t>
            </a:r>
            <a:endParaRPr/>
          </a:p>
        </p:txBody>
      </p:sp>
      <p:sp>
        <p:nvSpPr>
          <p:cNvPr id="441" name="Google Shape;441;g3a4a37d3511_0_515"/>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Learners’ prior knowledge &amp; misconceptions</a:t>
            </a:r>
            <a:endParaRPr/>
          </a:p>
        </p:txBody>
      </p:sp>
      <p:sp>
        <p:nvSpPr>
          <p:cNvPr id="442" name="Google Shape;442;g3a4a37d3511_0_515"/>
          <p:cNvSpPr/>
          <p:nvPr/>
        </p:nvSpPr>
        <p:spPr>
          <a:xfrm>
            <a:off x="1664676" y="4193828"/>
            <a:ext cx="5376924" cy="821168"/>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720725" marR="0" lvl="0" algn="just"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720725" marR="0" lvl="0" algn="just"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For demanding cognitive steps, plan supports in advance (checklists, worked examples, graphic organisers) – don’t wait until students struggle.</a:t>
            </a:r>
            <a:endParaRPr sz="1200" b="0" i="0" u="none" strike="noStrike" cap="none" dirty="0">
              <a:solidFill>
                <a:srgbClr val="000000"/>
              </a:solidFill>
              <a:latin typeface="Century Gothic" panose="020B0502020202020204" pitchFamily="34" charset="0"/>
              <a:sym typeface="Arial"/>
            </a:endParaRPr>
          </a:p>
        </p:txBody>
      </p:sp>
      <p:pic>
        <p:nvPicPr>
          <p:cNvPr id="443" name="Google Shape;443;g3a4a37d3511_0_515" descr="Lightbulb and gear with solid fill"/>
          <p:cNvPicPr preferRelativeResize="0"/>
          <p:nvPr/>
        </p:nvPicPr>
        <p:blipFill rotWithShape="1">
          <a:blip r:embed="rId3">
            <a:alphaModFix/>
          </a:blip>
          <a:srcRect/>
          <a:stretch/>
        </p:blipFill>
        <p:spPr>
          <a:xfrm>
            <a:off x="1872083" y="4332084"/>
            <a:ext cx="498628" cy="498628"/>
          </a:xfrm>
          <a:prstGeom prst="rect">
            <a:avLst/>
          </a:prstGeom>
          <a:noFill/>
          <a:ln>
            <a:noFill/>
          </a:ln>
        </p:spPr>
      </p:pic>
      <p:pic>
        <p:nvPicPr>
          <p:cNvPr id="2" name="Google Shape;984;g3a4a37d3511_0_1048">
            <a:extLst>
              <a:ext uri="{FF2B5EF4-FFF2-40B4-BE49-F238E27FC236}">
                <a16:creationId xmlns:a16="http://schemas.microsoft.com/office/drawing/2014/main" id="{94150480-08D7-9EF5-DA4C-91484167AC17}"/>
              </a:ext>
            </a:extLst>
          </p:cNvPr>
          <p:cNvPicPr preferRelativeResize="0"/>
          <p:nvPr/>
        </p:nvPicPr>
        <p:blipFill rotWithShape="1">
          <a:blip r:embed="rId4">
            <a:alphaModFix/>
          </a:blip>
          <a:srcRect/>
          <a:stretch/>
        </p:blipFill>
        <p:spPr>
          <a:xfrm>
            <a:off x="207407" y="3760317"/>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50" name="Google Shape;450;g3a4a37d3511_0_527"/>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D1431DFB-7737-6F8F-E1CF-EDB415D631CC}"/>
              </a:ext>
            </a:extLst>
          </p:cNvPr>
          <p:cNvGraphicFramePr/>
          <p:nvPr>
            <p:extLst>
              <p:ext uri="{D42A27DB-BD31-4B8C-83A1-F6EECF244321}">
                <p14:modId xmlns:p14="http://schemas.microsoft.com/office/powerpoint/2010/main" val="3820866463"/>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6" name="Google Shape;546;g3a4a37d3511_0_622"/>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c: Purpose and objectives</a:t>
            </a:r>
            <a:endParaRPr>
              <a:latin typeface="Bebas Neue"/>
              <a:ea typeface="Bebas Neue"/>
              <a:cs typeface="Bebas Neue"/>
              <a:sym typeface="Bebas Neue"/>
            </a:endParaRPr>
          </a:p>
        </p:txBody>
      </p:sp>
      <p:sp>
        <p:nvSpPr>
          <p:cNvPr id="547" name="Google Shape;547;g3a4a37d3511_0_622"/>
          <p:cNvSpPr txBox="1">
            <a:spLocks noGrp="1"/>
          </p:cNvSpPr>
          <p:nvPr>
            <p:ph type="body" idx="1"/>
          </p:nvPr>
        </p:nvSpPr>
        <p:spPr>
          <a:xfrm>
            <a:off x="207407" y="1134715"/>
            <a:ext cx="8812768" cy="3106154"/>
          </a:xfrm>
          <a:prstGeom prst="rect">
            <a:avLst/>
          </a:prstGeom>
          <a:noFill/>
          <a:ln>
            <a:noFill/>
          </a:ln>
        </p:spPr>
        <p:txBody>
          <a:bodyPr spcFirstLastPara="1" wrap="square" lIns="91425" tIns="91425" rIns="91425" bIns="91425" anchor="t" anchorCtr="0">
            <a:normAutofit fontScale="70000" lnSpcReduction="20000"/>
          </a:bodyPr>
          <a:lstStyle/>
          <a:p>
            <a:pPr marL="124386" lvl="0" indent="0" algn="l" rtl="0">
              <a:lnSpc>
                <a:spcPct val="115000"/>
              </a:lnSpc>
              <a:spcBef>
                <a:spcPts val="0"/>
              </a:spcBef>
              <a:spcAft>
                <a:spcPts val="0"/>
              </a:spcAft>
              <a:buSzPct val="117647"/>
              <a:buNone/>
            </a:pPr>
            <a:r>
              <a:rPr lang="en-GB" b="1" dirty="0">
                <a:solidFill>
                  <a:schemeClr val="dk1"/>
                </a:solidFill>
              </a:rPr>
              <a:t>Purpose of this phase</a:t>
            </a:r>
            <a:endParaRPr dirty="0"/>
          </a:p>
          <a:p>
            <a:pPr indent="-309655">
              <a:buSzPct val="117647"/>
              <a:buChar char="○"/>
            </a:pPr>
            <a:r>
              <a:rPr lang="en-GB" dirty="0">
                <a:solidFill>
                  <a:schemeClr val="dk1"/>
                </a:solidFill>
                <a:latin typeface="Century Gothic" panose="020B0502020202020204" pitchFamily="34" charset="0"/>
              </a:rPr>
              <a:t>Make explicit the overall purpose of your lesson/scenario</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Formulate clear, measurable objectives connecting content, 4Cs and the use of the augMENTOR solution</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Ensure everyone (educators, learners, observers) shares the same picture of success</a:t>
            </a:r>
          </a:p>
          <a:p>
            <a:pPr marL="914400" lvl="1" indent="-309655" algn="l" rtl="0">
              <a:lnSpc>
                <a:spcPct val="115000"/>
              </a:lnSpc>
              <a:spcBef>
                <a:spcPts val="0"/>
              </a:spcBef>
              <a:spcAft>
                <a:spcPts val="0"/>
              </a:spcAft>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Key design questions</a:t>
            </a:r>
            <a:endParaRPr dirty="0"/>
          </a:p>
          <a:p>
            <a:pPr indent="-309655">
              <a:buSzPct val="117647"/>
              <a:buChar char="○"/>
            </a:pPr>
            <a:r>
              <a:rPr lang="en-GB" dirty="0">
                <a:solidFill>
                  <a:schemeClr val="dk1"/>
                </a:solidFill>
                <a:latin typeface="Century Gothic" panose="020B0502020202020204" pitchFamily="34" charset="0"/>
              </a:rPr>
              <a:t>What is the main educational purpose of this lesson/scenario?</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Which objectives must learners reach by the end?</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How will these objectives be observable in learners’ behaviour, products or interactions?</a:t>
            </a:r>
          </a:p>
          <a:p>
            <a:pPr marL="914400" lvl="1" indent="-309655" algn="l" rtl="0">
              <a:lnSpc>
                <a:spcPct val="115000"/>
              </a:lnSpc>
              <a:spcBef>
                <a:spcPts val="0"/>
              </a:spcBef>
              <a:spcAft>
                <a:spcPts val="0"/>
              </a:spcAft>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Concrete actions</a:t>
            </a:r>
            <a:endParaRPr dirty="0"/>
          </a:p>
          <a:p>
            <a:pPr indent="-309655">
              <a:buSzPct val="117647"/>
              <a:buChar char="○"/>
            </a:pPr>
            <a:r>
              <a:rPr lang="en-GB" dirty="0">
                <a:solidFill>
                  <a:schemeClr val="dk1"/>
                </a:solidFill>
                <a:latin typeface="Century Gothic" panose="020B0502020202020204" pitchFamily="34" charset="0"/>
              </a:rPr>
              <a:t>Write a short purpose statement describing why this lesson/scenario is worth completing.</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Define 2-3 objectives using action verbs (e.g. make use of Bloom Taxonomy)</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Define 1-2 transversal objectives linked to the fostering of the 4Cs</a:t>
            </a:r>
            <a:endParaRPr dirty="0">
              <a:latin typeface="Century Gothic" panose="020B0502020202020204" pitchFamily="34" charset="0"/>
            </a:endParaRPr>
          </a:p>
        </p:txBody>
      </p:sp>
      <p:sp>
        <p:nvSpPr>
          <p:cNvPr id="549" name="Google Shape;549;g3a4a37d3511_0_622"/>
          <p:cNvSpPr txBox="1"/>
          <p:nvPr/>
        </p:nvSpPr>
        <p:spPr>
          <a:xfrm>
            <a:off x="311700" y="661481"/>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dirty="0">
                <a:solidFill>
                  <a:srgbClr val="000000"/>
                </a:solidFill>
                <a:latin typeface="Bebas Neue"/>
                <a:ea typeface="Bebas Neue"/>
                <a:cs typeface="Bebas Neue"/>
                <a:sym typeface="Bebas Neue"/>
              </a:rPr>
              <a:t>Learning outcomes &amp; 4cs goals</a:t>
            </a:r>
            <a:endParaRPr dirty="0"/>
          </a:p>
        </p:txBody>
      </p:sp>
      <p:sp>
        <p:nvSpPr>
          <p:cNvPr id="550" name="Google Shape;550;g3a4a37d3511_0_622"/>
          <p:cNvSpPr/>
          <p:nvPr/>
        </p:nvSpPr>
        <p:spPr>
          <a:xfrm>
            <a:off x="1664676" y="4193828"/>
            <a:ext cx="6615324" cy="728100"/>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p>
          <a:p>
            <a:pPr marL="627063" marR="0" lvl="0" rtl="0">
              <a:lnSpc>
                <a:spcPct val="100000"/>
              </a:lnSpc>
              <a:spcBef>
                <a:spcPts val="0"/>
              </a:spcBef>
              <a:spcAft>
                <a:spcPts val="0"/>
              </a:spcAft>
              <a:buClr>
                <a:srgbClr val="000000"/>
              </a:buClr>
              <a:buSzPts val="1400"/>
              <a:buFont typeface="Arial"/>
              <a:buNone/>
            </a:pPr>
            <a:r>
              <a:rPr lang="en-GB" sz="1200" b="0" i="0" u="none" strike="noStrike" cap="none" dirty="0">
                <a:solidFill>
                  <a:schemeClr val="dk1"/>
                </a:solidFill>
                <a:latin typeface="Century Gothic" panose="020B0502020202020204" pitchFamily="34" charset="0"/>
                <a:sym typeface="Arial"/>
              </a:rPr>
              <a:t>Keep objectives fixed, but allow different ways to meet them (oral, written, visual, digital). Note at least two formats students could use.</a:t>
            </a:r>
            <a:endParaRPr sz="1200" b="0" i="0" u="none" strike="noStrike" cap="none" dirty="0">
              <a:solidFill>
                <a:srgbClr val="000000"/>
              </a:solidFill>
              <a:latin typeface="Century Gothic" panose="020B0502020202020204" pitchFamily="34" charset="0"/>
              <a:sym typeface="Arial"/>
            </a:endParaRPr>
          </a:p>
        </p:txBody>
      </p:sp>
      <p:pic>
        <p:nvPicPr>
          <p:cNvPr id="551" name="Google Shape;551;g3a4a37d3511_0_622" descr="Lightbulb and gear with solid fill"/>
          <p:cNvPicPr preferRelativeResize="0"/>
          <p:nvPr/>
        </p:nvPicPr>
        <p:blipFill rotWithShape="1">
          <a:blip r:embed="rId3">
            <a:alphaModFix/>
          </a:blip>
          <a:srcRect/>
          <a:stretch/>
        </p:blipFill>
        <p:spPr>
          <a:xfrm>
            <a:off x="1872083" y="4332084"/>
            <a:ext cx="498628" cy="498628"/>
          </a:xfrm>
          <a:prstGeom prst="rect">
            <a:avLst/>
          </a:prstGeom>
          <a:noFill/>
          <a:ln>
            <a:noFill/>
          </a:ln>
        </p:spPr>
      </p:pic>
      <p:pic>
        <p:nvPicPr>
          <p:cNvPr id="2" name="Google Shape;984;g3a4a37d3511_0_1048">
            <a:extLst>
              <a:ext uri="{FF2B5EF4-FFF2-40B4-BE49-F238E27FC236}">
                <a16:creationId xmlns:a16="http://schemas.microsoft.com/office/drawing/2014/main" id="{947DDA54-EF61-DC84-6AD1-0CE712B9DB5A}"/>
              </a:ext>
            </a:extLst>
          </p:cNvPr>
          <p:cNvPicPr preferRelativeResize="0"/>
          <p:nvPr/>
        </p:nvPicPr>
        <p:blipFill rotWithShape="1">
          <a:blip r:embed="rId4">
            <a:alphaModFix/>
          </a:blip>
          <a:srcRect/>
          <a:stretch/>
        </p:blipFill>
        <p:spPr>
          <a:xfrm>
            <a:off x="207407" y="3760317"/>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8" name="Google Shape;558;g3a4a37d3511_0_633"/>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D7062D72-9450-C399-803F-E797430925FC}"/>
              </a:ext>
            </a:extLst>
          </p:cNvPr>
          <p:cNvGraphicFramePr/>
          <p:nvPr>
            <p:extLst>
              <p:ext uri="{D42A27DB-BD31-4B8C-83A1-F6EECF244321}">
                <p14:modId xmlns:p14="http://schemas.microsoft.com/office/powerpoint/2010/main" val="4225573115"/>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72686E7-CE42-6378-ED35-AAA5BC97E0B9}"/>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0FF69FE2-34A8-A804-4A10-9C1BFAFC60C3}"/>
              </a:ext>
            </a:extLst>
          </p:cNvPr>
          <p:cNvSpPr txBox="1">
            <a:spLocks noGrp="1"/>
          </p:cNvSpPr>
          <p:nvPr>
            <p:ph type="ctrTitle"/>
          </p:nvPr>
        </p:nvSpPr>
        <p:spPr>
          <a:xfrm>
            <a:off x="864900" y="33300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latin typeface="Bebas Neue"/>
                <a:ea typeface="Bebas Neue"/>
                <a:cs typeface="Bebas Neue"/>
                <a:sym typeface="Bebas Neue"/>
              </a:rPr>
              <a:t>Objectives</a:t>
            </a:r>
            <a:endParaRPr dirty="0"/>
          </a:p>
          <a:p>
            <a:pPr marL="158750" lvl="0" algn="l" rtl="0">
              <a:lnSpc>
                <a:spcPct val="115000"/>
              </a:lnSpc>
              <a:spcBef>
                <a:spcPts val="0"/>
              </a:spcBef>
              <a:spcAft>
                <a:spcPts val="0"/>
              </a:spcAft>
              <a:buSzPts val="1100"/>
            </a:pPr>
            <a:r>
              <a:rPr lang="en-GB" sz="1800" dirty="0">
                <a:latin typeface="Bebas Neue"/>
                <a:ea typeface="Bebas Neue"/>
                <a:cs typeface="Bebas Neue"/>
                <a:sym typeface="Bebas Neue"/>
              </a:rPr>
              <a:t>the augMENTOR solution</a:t>
            </a:r>
            <a:endParaRPr dirty="0"/>
          </a:p>
          <a:p>
            <a:pPr marL="158750" lvl="0" algn="l" rtl="0">
              <a:lnSpc>
                <a:spcPct val="115000"/>
              </a:lnSpc>
              <a:spcBef>
                <a:spcPts val="0"/>
              </a:spcBef>
              <a:spcAft>
                <a:spcPts val="0"/>
              </a:spcAft>
              <a:buSzPts val="1100"/>
            </a:pPr>
            <a:r>
              <a:rPr lang="en-GB" sz="1800" dirty="0">
                <a:latin typeface="Bebas Neue"/>
                <a:ea typeface="Bebas Neue"/>
                <a:cs typeface="Bebas Neue"/>
                <a:sym typeface="Bebas Neue"/>
              </a:rPr>
              <a:t>The </a:t>
            </a:r>
            <a:r>
              <a:rPr lang="en-GB" sz="1800" dirty="0" err="1">
                <a:latin typeface="Bebas Neue"/>
                <a:ea typeface="Bebas Neue"/>
                <a:cs typeface="Bebas Neue"/>
                <a:sym typeface="Bebas Neue"/>
              </a:rPr>
              <a:t>tesa</a:t>
            </a:r>
            <a:r>
              <a:rPr lang="el-GR" sz="1800" dirty="0">
                <a:latin typeface="Bebas Neue"/>
                <a:ea typeface="Bebas Neue"/>
                <a:cs typeface="Bebas Neue"/>
                <a:sym typeface="Bebas Neue"/>
              </a:rPr>
              <a:t> </a:t>
            </a:r>
            <a:r>
              <a:rPr lang="en-US" sz="1800" dirty="0">
                <a:latin typeface="Bebas Neue"/>
                <a:ea typeface="Bebas Neue"/>
                <a:cs typeface="Bebas Neue"/>
                <a:sym typeface="Bebas Neue"/>
              </a:rPr>
              <a:t>FRAMEWORK</a:t>
            </a:r>
            <a:br>
              <a:rPr lang="en-US" sz="1800" dirty="0">
                <a:latin typeface="Bebas Neue"/>
                <a:ea typeface="Bebas Neue"/>
                <a:cs typeface="Bebas Neue"/>
                <a:sym typeface="Bebas Neue"/>
              </a:rPr>
            </a:br>
            <a:r>
              <a:rPr lang="en-US" sz="1800" dirty="0">
                <a:latin typeface="Bebas Neue"/>
                <a:ea typeface="Bebas Neue"/>
                <a:cs typeface="Bebas Neue"/>
                <a:sym typeface="Bebas Neue"/>
              </a:rPr>
              <a:t>CREATIVE PEDAGOGY AND THE 4Cs</a:t>
            </a:r>
            <a:br>
              <a:rPr lang="en-US" sz="1800" dirty="0">
                <a:latin typeface="Bebas Neue"/>
                <a:ea typeface="Bebas Neue"/>
                <a:cs typeface="Bebas Neue"/>
                <a:sym typeface="Bebas Neue"/>
              </a:rPr>
            </a:br>
            <a:r>
              <a:rPr lang="en-US" sz="1800" dirty="0" err="1">
                <a:latin typeface="Bebas Neue"/>
                <a:ea typeface="Bebas Neue"/>
                <a:cs typeface="Bebas Neue"/>
                <a:sym typeface="Bebas Neue"/>
              </a:rPr>
              <a:t>4cs</a:t>
            </a:r>
            <a:r>
              <a:rPr lang="en-US" sz="1800" dirty="0">
                <a:latin typeface="Bebas Neue"/>
                <a:ea typeface="Bebas Neue"/>
                <a:cs typeface="Bebas Neue"/>
                <a:sym typeface="Bebas Neue"/>
              </a:rPr>
              <a:t> assessment</a:t>
            </a:r>
            <a:br>
              <a:rPr lang="en-US" sz="1800" dirty="0">
                <a:latin typeface="Bebas Neue"/>
                <a:ea typeface="Bebas Neue"/>
                <a:cs typeface="Bebas Neue"/>
                <a:sym typeface="Bebas Neue"/>
              </a:rPr>
            </a:br>
            <a:r>
              <a:rPr lang="en-US" sz="1800" dirty="0">
                <a:latin typeface="Bebas Neue"/>
                <a:ea typeface="Bebas Neue"/>
                <a:cs typeface="Bebas Neue"/>
                <a:sym typeface="Bebas Neue"/>
              </a:rPr>
              <a:t>CREATE AN AUGMENTOR COURSE</a:t>
            </a:r>
            <a:br>
              <a:rPr lang="en-US" sz="1800" dirty="0">
                <a:latin typeface="Bebas Neue"/>
                <a:ea typeface="Bebas Neue"/>
                <a:cs typeface="Bebas Neue"/>
                <a:sym typeface="Bebas Neue"/>
              </a:rPr>
            </a:br>
            <a:r>
              <a:rPr lang="en-US" sz="1800" dirty="0">
                <a:latin typeface="Bebas Neue"/>
                <a:ea typeface="Bebas Neue"/>
                <a:cs typeface="Bebas Neue"/>
                <a:sym typeface="Bebas Neue"/>
              </a:rPr>
              <a:t>the </a:t>
            </a:r>
            <a:r>
              <a:rPr lang="en-US" sz="1800" dirty="0" err="1">
                <a:latin typeface="Bebas Neue"/>
                <a:ea typeface="Bebas Neue"/>
                <a:cs typeface="Bebas Neue"/>
                <a:sym typeface="Bebas Neue"/>
              </a:rPr>
              <a:t>augmentor</a:t>
            </a:r>
            <a:r>
              <a:rPr lang="en-US" sz="1800" dirty="0">
                <a:latin typeface="Bebas Neue"/>
                <a:ea typeface="Bebas Neue"/>
                <a:cs typeface="Bebas Neue"/>
                <a:sym typeface="Bebas Neue"/>
              </a:rPr>
              <a:t> platform</a:t>
            </a:r>
            <a:endParaRPr sz="3600" dirty="0">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0A008709-4FA3-E3B6-A148-DACE5BCB8F9A}"/>
              </a:ext>
            </a:extLst>
          </p:cNvPr>
          <p:cNvSpPr txBox="1">
            <a:spLocks noGrp="1"/>
          </p:cNvSpPr>
          <p:nvPr>
            <p:ph type="ctrTitle"/>
          </p:nvPr>
        </p:nvSpPr>
        <p:spPr>
          <a:xfrm>
            <a:off x="968700" y="979900"/>
            <a:ext cx="85206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a:latin typeface="Bebas Neue"/>
                <a:ea typeface="Bebas Neue"/>
                <a:cs typeface="Bebas Neue"/>
                <a:sym typeface="Bebas Neue"/>
              </a:rPr>
              <a:t>Contents</a:t>
            </a:r>
            <a:endParaRPr sz="5100">
              <a:latin typeface="Bebas Neue"/>
              <a:ea typeface="Bebas Neue"/>
              <a:cs typeface="Bebas Neue"/>
              <a:sym typeface="Bebas Neue"/>
            </a:endParaRPr>
          </a:p>
        </p:txBody>
      </p:sp>
    </p:spTree>
    <p:extLst>
      <p:ext uri="{BB962C8B-B14F-4D97-AF65-F5344CB8AC3E}">
        <p14:creationId xmlns:p14="http://schemas.microsoft.com/office/powerpoint/2010/main" val="315913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g3a4a37d3511_0_728"/>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d: Design &amp; development of tools</a:t>
            </a:r>
            <a:endParaRPr>
              <a:latin typeface="Bebas Neue"/>
              <a:ea typeface="Bebas Neue"/>
              <a:cs typeface="Bebas Neue"/>
              <a:sym typeface="Bebas Neue"/>
            </a:endParaRPr>
          </a:p>
        </p:txBody>
      </p:sp>
      <p:sp>
        <p:nvSpPr>
          <p:cNvPr id="655" name="Google Shape;655;g3a4a37d3511_0_728"/>
          <p:cNvSpPr txBox="1">
            <a:spLocks noGrp="1"/>
          </p:cNvSpPr>
          <p:nvPr>
            <p:ph type="body" idx="1"/>
          </p:nvPr>
        </p:nvSpPr>
        <p:spPr>
          <a:xfrm>
            <a:off x="311700" y="931461"/>
            <a:ext cx="8738584" cy="3225797"/>
          </a:xfrm>
          <a:prstGeom prst="rect">
            <a:avLst/>
          </a:prstGeom>
          <a:noFill/>
          <a:ln>
            <a:noFill/>
          </a:ln>
        </p:spPr>
        <p:txBody>
          <a:bodyPr spcFirstLastPara="1" wrap="square" lIns="91425" tIns="91425" rIns="91425" bIns="91425" anchor="t" anchorCtr="0">
            <a:normAutofit fontScale="70000" lnSpcReduction="20000"/>
          </a:bodyPr>
          <a:lstStyle/>
          <a:p>
            <a:pPr marL="124386" lvl="0" indent="0" algn="l" rtl="0">
              <a:lnSpc>
                <a:spcPct val="115000"/>
              </a:lnSpc>
              <a:spcBef>
                <a:spcPts val="0"/>
              </a:spcBef>
              <a:spcAft>
                <a:spcPts val="0"/>
              </a:spcAft>
              <a:buSzPct val="117647"/>
              <a:buNone/>
            </a:pPr>
            <a:r>
              <a:rPr lang="en-GB" b="1" dirty="0">
                <a:solidFill>
                  <a:schemeClr val="dk1"/>
                </a:solidFill>
              </a:rPr>
              <a:t>Purpose of this phase</a:t>
            </a:r>
            <a:endParaRPr dirty="0"/>
          </a:p>
          <a:p>
            <a:pPr indent="-309655">
              <a:buSzPct val="117647"/>
              <a:buChar char="○"/>
            </a:pPr>
            <a:r>
              <a:rPr lang="en-GB" dirty="0">
                <a:solidFill>
                  <a:schemeClr val="dk1"/>
                </a:solidFill>
                <a:latin typeface="Century Gothic" panose="020B0502020202020204" pitchFamily="34" charset="0"/>
              </a:rPr>
              <a:t>Select the digital tools needed to implement the lesson/scenario</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Ensure these tools support the learning objectives from Phase C and the cognitive demands from Phase B</a:t>
            </a:r>
          </a:p>
          <a:p>
            <a:pPr marL="914400" lvl="1" indent="-309655" algn="l" rtl="0">
              <a:lnSpc>
                <a:spcPct val="115000"/>
              </a:lnSpc>
              <a:spcBef>
                <a:spcPts val="0"/>
              </a:spcBef>
              <a:spcAft>
                <a:spcPts val="0"/>
              </a:spcAft>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Key design questions</a:t>
            </a:r>
            <a:endParaRPr dirty="0"/>
          </a:p>
          <a:p>
            <a:pPr indent="-309655">
              <a:buSzPct val="117647"/>
              <a:buChar char="○"/>
            </a:pPr>
            <a:r>
              <a:rPr lang="en-GB" dirty="0">
                <a:solidFill>
                  <a:schemeClr val="dk1"/>
                </a:solidFill>
                <a:latin typeface="Century Gothic" panose="020B0502020202020204" pitchFamily="34" charset="0"/>
              </a:rPr>
              <a:t>What technological tools best support the lesson?</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Do the tools provide opportunities to practice the 4Cs?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How will the tools support differentiation, accessibility, and varied learning needs?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Which tools must be prepared in advance, and which will be generated by learners during the activity?</a:t>
            </a:r>
          </a:p>
          <a:p>
            <a:pPr marL="914400" lvl="1" indent="-309655" algn="l" rtl="0">
              <a:lnSpc>
                <a:spcPct val="115000"/>
              </a:lnSpc>
              <a:spcBef>
                <a:spcPts val="0"/>
              </a:spcBef>
              <a:spcAft>
                <a:spcPts val="0"/>
              </a:spcAft>
              <a:buSzPct val="117647"/>
              <a:buChar char="○"/>
            </a:pPr>
            <a:endParaRPr dirty="0">
              <a:latin typeface="Century Gothic" panose="020B0502020202020204" pitchFamily="34" charset="0"/>
            </a:endParaRPr>
          </a:p>
          <a:p>
            <a:pPr marL="124386" lvl="0" indent="0" algn="l" rtl="0">
              <a:lnSpc>
                <a:spcPct val="115000"/>
              </a:lnSpc>
              <a:spcBef>
                <a:spcPts val="0"/>
              </a:spcBef>
              <a:spcAft>
                <a:spcPts val="0"/>
              </a:spcAft>
              <a:buSzPct val="117647"/>
              <a:buNone/>
            </a:pPr>
            <a:r>
              <a:rPr lang="en-GB" b="1" dirty="0">
                <a:solidFill>
                  <a:schemeClr val="dk1"/>
                </a:solidFill>
              </a:rPr>
              <a:t>Concrete actions</a:t>
            </a:r>
            <a:endParaRPr dirty="0"/>
          </a:p>
          <a:p>
            <a:pPr indent="-309655">
              <a:buSzPct val="117647"/>
              <a:buChar char="○"/>
            </a:pPr>
            <a:r>
              <a:rPr lang="en-GB" dirty="0">
                <a:solidFill>
                  <a:schemeClr val="dk1"/>
                </a:solidFill>
                <a:latin typeface="Century Gothic" panose="020B0502020202020204" pitchFamily="34" charset="0"/>
              </a:rPr>
              <a:t>Identify the specific AI/LMS tools (e.g. Moodle Quiz, Assignments, SCORM) and materials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Justify how they add value over traditional methods</a:t>
            </a:r>
            <a:endParaRPr dirty="0">
              <a:latin typeface="Century Gothic" panose="020B0502020202020204" pitchFamily="34" charset="0"/>
            </a:endParaRPr>
          </a:p>
          <a:p>
            <a:pPr indent="-309655">
              <a:buSzPct val="117647"/>
              <a:buChar char="○"/>
            </a:pPr>
            <a:r>
              <a:rPr lang="en-GB" dirty="0">
                <a:solidFill>
                  <a:schemeClr val="dk1"/>
                </a:solidFill>
                <a:latin typeface="Century Gothic" panose="020B0502020202020204" pitchFamily="34" charset="0"/>
              </a:rPr>
              <a:t>Test each tool to ensure it works smoothly in your context</a:t>
            </a:r>
            <a:endParaRPr dirty="0">
              <a:latin typeface="Century Gothic" panose="020B0502020202020204" pitchFamily="34" charset="0"/>
            </a:endParaRPr>
          </a:p>
        </p:txBody>
      </p:sp>
      <p:sp>
        <p:nvSpPr>
          <p:cNvPr id="657" name="Google Shape;657;g3a4a37d3511_0_728"/>
          <p:cNvSpPr txBox="1"/>
          <p:nvPr/>
        </p:nvSpPr>
        <p:spPr>
          <a:xfrm>
            <a:off x="253200" y="562161"/>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Emerging technologies &amp; materials</a:t>
            </a:r>
            <a:endParaRPr/>
          </a:p>
        </p:txBody>
      </p:sp>
      <p:sp>
        <p:nvSpPr>
          <p:cNvPr id="658" name="Google Shape;658;g3a4a37d3511_0_728"/>
          <p:cNvSpPr/>
          <p:nvPr/>
        </p:nvSpPr>
        <p:spPr>
          <a:xfrm>
            <a:off x="1664674" y="4193824"/>
            <a:ext cx="6010525" cy="821171"/>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For every key concept, aim for at least two representations (text + visual, demo + handout)</a:t>
            </a:r>
            <a:r>
              <a:rPr lang="en-GB" sz="1200" dirty="0">
                <a:solidFill>
                  <a:schemeClr val="dk1"/>
                </a:solidFill>
                <a:latin typeface="Century Gothic" panose="020B0502020202020204" pitchFamily="34" charset="0"/>
              </a:rPr>
              <a:t> </a:t>
            </a:r>
            <a:r>
              <a:rPr lang="en-GB" sz="1200" b="0" i="0" u="none" strike="noStrike" cap="none" dirty="0">
                <a:solidFill>
                  <a:schemeClr val="dk1"/>
                </a:solidFill>
                <a:latin typeface="Century Gothic" panose="020B0502020202020204" pitchFamily="34" charset="0"/>
                <a:sym typeface="Arial"/>
              </a:rPr>
              <a:t>and two ways students can respond (e.g. text OR audio).</a:t>
            </a:r>
            <a:endParaRPr sz="1200" b="0" i="0" u="none" strike="noStrike" cap="none" dirty="0">
              <a:solidFill>
                <a:srgbClr val="000000"/>
              </a:solidFill>
              <a:latin typeface="Century Gothic" panose="020B0502020202020204" pitchFamily="34" charset="0"/>
              <a:sym typeface="Arial"/>
            </a:endParaRPr>
          </a:p>
        </p:txBody>
      </p:sp>
      <p:pic>
        <p:nvPicPr>
          <p:cNvPr id="659" name="Google Shape;659;g3a4a37d3511_0_728" descr="Lightbulb and gear with solid fill"/>
          <p:cNvPicPr preferRelativeResize="0"/>
          <p:nvPr/>
        </p:nvPicPr>
        <p:blipFill rotWithShape="1">
          <a:blip r:embed="rId3">
            <a:alphaModFix/>
          </a:blip>
          <a:srcRect/>
          <a:stretch/>
        </p:blipFill>
        <p:spPr>
          <a:xfrm>
            <a:off x="1872083" y="4332084"/>
            <a:ext cx="498628" cy="498628"/>
          </a:xfrm>
          <a:prstGeom prst="rect">
            <a:avLst/>
          </a:prstGeom>
          <a:noFill/>
          <a:ln>
            <a:noFill/>
          </a:ln>
        </p:spPr>
      </p:pic>
      <p:pic>
        <p:nvPicPr>
          <p:cNvPr id="2" name="Google Shape;984;g3a4a37d3511_0_1048">
            <a:extLst>
              <a:ext uri="{FF2B5EF4-FFF2-40B4-BE49-F238E27FC236}">
                <a16:creationId xmlns:a16="http://schemas.microsoft.com/office/drawing/2014/main" id="{15ABE93E-922A-DBD8-FC55-6ECF3EFED7C3}"/>
              </a:ext>
            </a:extLst>
          </p:cNvPr>
          <p:cNvPicPr preferRelativeResize="0"/>
          <p:nvPr/>
        </p:nvPicPr>
        <p:blipFill rotWithShape="1">
          <a:blip r:embed="rId4">
            <a:alphaModFix/>
          </a:blip>
          <a:srcRect/>
          <a:stretch/>
        </p:blipFill>
        <p:spPr>
          <a:xfrm>
            <a:off x="207407" y="3760317"/>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6" name="Google Shape;666;g3a4a37d3511_0_739"/>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E2D7B8D6-A4CA-4029-36B3-92E7866F28F1}"/>
              </a:ext>
            </a:extLst>
          </p:cNvPr>
          <p:cNvGraphicFramePr/>
          <p:nvPr>
            <p:extLst>
              <p:ext uri="{D42A27DB-BD31-4B8C-83A1-F6EECF244321}">
                <p14:modId xmlns:p14="http://schemas.microsoft.com/office/powerpoint/2010/main" val="3924760841"/>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2" name="Google Shape;762;g3a4a37d3511_0_834"/>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Phase e: development of learning e-activities</a:t>
            </a:r>
            <a:endParaRPr dirty="0">
              <a:latin typeface="Bebas Neue"/>
              <a:ea typeface="Bebas Neue"/>
              <a:cs typeface="Bebas Neue"/>
              <a:sym typeface="Bebas Neue"/>
            </a:endParaRPr>
          </a:p>
        </p:txBody>
      </p:sp>
      <p:sp>
        <p:nvSpPr>
          <p:cNvPr id="763" name="Google Shape;763;g3a4a37d3511_0_834"/>
          <p:cNvSpPr txBox="1">
            <a:spLocks noGrp="1"/>
          </p:cNvSpPr>
          <p:nvPr>
            <p:ph type="body" idx="1"/>
          </p:nvPr>
        </p:nvSpPr>
        <p:spPr>
          <a:xfrm>
            <a:off x="80150" y="1283175"/>
            <a:ext cx="3938700" cy="2968200"/>
          </a:xfrm>
          <a:prstGeom prst="rect">
            <a:avLst/>
          </a:prstGeom>
          <a:noFill/>
          <a:ln>
            <a:noFill/>
          </a:ln>
        </p:spPr>
        <p:txBody>
          <a:bodyPr spcFirstLastPara="1" wrap="square" lIns="91425" tIns="91425" rIns="91425" bIns="91425" anchor="t" anchorCtr="0">
            <a:noAutofit/>
          </a:bodyPr>
          <a:lstStyle/>
          <a:p>
            <a:pPr marL="152400" lvl="0" indent="0" algn="l" rtl="0">
              <a:lnSpc>
                <a:spcPct val="95000"/>
              </a:lnSpc>
              <a:spcBef>
                <a:spcPts val="0"/>
              </a:spcBef>
              <a:spcAft>
                <a:spcPts val="0"/>
              </a:spcAft>
              <a:buSzPts val="1200"/>
              <a:buNone/>
            </a:pPr>
            <a:r>
              <a:rPr lang="en-GB" sz="1200" b="1" dirty="0">
                <a:solidFill>
                  <a:schemeClr val="dk1"/>
                </a:solidFill>
              </a:rPr>
              <a:t>Purpose of this phase</a:t>
            </a:r>
            <a:endParaRPr sz="1200" dirty="0"/>
          </a:p>
          <a:p>
            <a:pPr indent="-304800">
              <a:lnSpc>
                <a:spcPct val="95000"/>
              </a:lnSpc>
              <a:buSzPts val="1200"/>
              <a:buChar char="○"/>
            </a:pPr>
            <a:r>
              <a:rPr lang="en-GB" sz="1200" dirty="0">
                <a:solidFill>
                  <a:schemeClr val="dk1"/>
                </a:solidFill>
                <a:latin typeface="Century Gothic" panose="020B0502020202020204" pitchFamily="34" charset="0"/>
              </a:rPr>
              <a:t>Transform the lesson’s/scenario’s goals into a concrete sequence of e-Activities</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Describe what educators and learners do in the classroom, step-by-step</a:t>
            </a:r>
          </a:p>
          <a:p>
            <a:pPr indent="-304800">
              <a:lnSpc>
                <a:spcPct val="95000"/>
              </a:lnSpc>
              <a:buSzPts val="1200"/>
              <a:buChar char="○"/>
            </a:pPr>
            <a:endParaRPr lang="en-US" sz="1200" dirty="0">
              <a:latin typeface="Century Gothic" panose="020B0502020202020204" pitchFamily="34" charset="0"/>
            </a:endParaRPr>
          </a:p>
          <a:p>
            <a:pPr marL="152400" lvl="0" indent="0" algn="l" rtl="0">
              <a:lnSpc>
                <a:spcPct val="95000"/>
              </a:lnSpc>
              <a:spcBef>
                <a:spcPts val="0"/>
              </a:spcBef>
              <a:spcAft>
                <a:spcPts val="0"/>
              </a:spcAft>
              <a:buSzPts val="1200"/>
              <a:buNone/>
            </a:pPr>
            <a:r>
              <a:rPr lang="en-US" sz="1200" b="1" dirty="0">
                <a:solidFill>
                  <a:schemeClr val="dk1"/>
                </a:solidFill>
              </a:rPr>
              <a:t>Key design questions</a:t>
            </a:r>
            <a:endParaRPr lang="en-US" sz="1200" dirty="0"/>
          </a:p>
          <a:p>
            <a:pPr indent="-304800">
              <a:lnSpc>
                <a:spcPct val="95000"/>
              </a:lnSpc>
              <a:buSzPts val="1200"/>
              <a:buChar char="○"/>
            </a:pPr>
            <a:r>
              <a:rPr lang="en-GB" sz="1200" dirty="0">
                <a:solidFill>
                  <a:schemeClr val="dk1"/>
                </a:solidFill>
                <a:latin typeface="Century Gothic" panose="020B0502020202020204" pitchFamily="34" charset="0"/>
              </a:rPr>
              <a:t>What is the chronological flow of the lesson? (intro, exploration, main task, wrap-up, reflection)</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Which parts of the flow will be supported by the selected digital tools?</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Where will students work individual?, and where will they collaborate with their peers?</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How do the activities foster </a:t>
            </a:r>
            <a:r>
              <a:rPr lang="en-GB" sz="1600" dirty="0">
                <a:solidFill>
                  <a:schemeClr val="dk1"/>
                </a:solidFill>
                <a:latin typeface="Century Gothic" panose="020B0502020202020204" pitchFamily="34" charset="0"/>
              </a:rPr>
              <a:t>the 4Cs?</a:t>
            </a:r>
            <a:endParaRPr sz="1600" dirty="0">
              <a:latin typeface="Century Gothic" panose="020B0502020202020204" pitchFamily="34" charset="0"/>
            </a:endParaRPr>
          </a:p>
        </p:txBody>
      </p:sp>
      <p:pic>
        <p:nvPicPr>
          <p:cNvPr id="764" name="Google Shape;764;g3a4a37d3511_0_834"/>
          <p:cNvPicPr preferRelativeResize="0"/>
          <p:nvPr/>
        </p:nvPicPr>
        <p:blipFill rotWithShape="1">
          <a:blip r:embed="rId3">
            <a:alphaModFix/>
          </a:blip>
          <a:srcRect/>
          <a:stretch/>
        </p:blipFill>
        <p:spPr>
          <a:xfrm>
            <a:off x="461722" y="3974399"/>
            <a:ext cx="1352977" cy="1334013"/>
          </a:xfrm>
          <a:prstGeom prst="rect">
            <a:avLst/>
          </a:prstGeom>
          <a:noFill/>
          <a:ln>
            <a:noFill/>
          </a:ln>
        </p:spPr>
      </p:pic>
      <p:sp>
        <p:nvSpPr>
          <p:cNvPr id="765" name="Google Shape;765;g3a4a37d3511_0_834"/>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In-class e-activities</a:t>
            </a:r>
            <a:endParaRPr/>
          </a:p>
        </p:txBody>
      </p:sp>
      <p:sp>
        <p:nvSpPr>
          <p:cNvPr id="766" name="Google Shape;766;g3a4a37d3511_0_834"/>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“learning strategies”</a:t>
            </a:r>
            <a:endParaRPr/>
          </a:p>
        </p:txBody>
      </p:sp>
      <p:sp>
        <p:nvSpPr>
          <p:cNvPr id="767" name="Google Shape;767;g3a4a37d3511_0_834"/>
          <p:cNvSpPr/>
          <p:nvPr/>
        </p:nvSpPr>
        <p:spPr>
          <a:xfrm>
            <a:off x="1664676" y="4423058"/>
            <a:ext cx="5917224" cy="720441"/>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400"/>
              <a:buFont typeface="Arial"/>
              <a:buNone/>
              <a:tabLst>
                <a:tab pos="539750" algn="l"/>
                <a:tab pos="627063" algn="l"/>
              </a:tabLst>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tabLst>
                <a:tab pos="539750" algn="l"/>
                <a:tab pos="627063" algn="l"/>
              </a:tabLst>
            </a:pPr>
            <a:r>
              <a:rPr lang="en-GB" sz="1200" b="0" i="0" u="none" strike="noStrike" cap="none" dirty="0">
                <a:solidFill>
                  <a:schemeClr val="dk1"/>
                </a:solidFill>
                <a:latin typeface="Century Gothic" panose="020B0502020202020204" pitchFamily="34" charset="0"/>
                <a:sym typeface="Arial"/>
              </a:rPr>
              <a:t>Add small choices into the sequence (topic, role, tool, </a:t>
            </a:r>
            <a:endParaRPr sz="1200" b="0" i="0" u="none" strike="noStrike" cap="none" dirty="0">
              <a:solidFill>
                <a:schemeClr val="dk1"/>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tabLst>
                <a:tab pos="539750" algn="l"/>
                <a:tab pos="627063" algn="l"/>
              </a:tabLst>
            </a:pPr>
            <a:r>
              <a:rPr lang="en-GB" sz="1200" b="0" i="0" u="none" strike="noStrike" cap="none" dirty="0">
                <a:solidFill>
                  <a:schemeClr val="dk1"/>
                </a:solidFill>
                <a:latin typeface="Century Gothic" panose="020B0502020202020204" pitchFamily="34" charset="0"/>
                <a:sym typeface="Arial"/>
              </a:rPr>
              <a:t>product format). Choice boosts engagement and supports diverse learners</a:t>
            </a:r>
            <a:endParaRPr sz="1200" b="0" i="0" u="none" strike="noStrike" cap="none" dirty="0">
              <a:solidFill>
                <a:srgbClr val="000000"/>
              </a:solidFill>
              <a:latin typeface="Century Gothic" panose="020B0502020202020204" pitchFamily="34" charset="0"/>
              <a:sym typeface="Arial"/>
            </a:endParaRPr>
          </a:p>
        </p:txBody>
      </p:sp>
      <p:pic>
        <p:nvPicPr>
          <p:cNvPr id="768" name="Google Shape;768;g3a4a37d3511_0_834" descr="Lightbulb and gear with solid fill"/>
          <p:cNvPicPr preferRelativeResize="0"/>
          <p:nvPr/>
        </p:nvPicPr>
        <p:blipFill rotWithShape="1">
          <a:blip r:embed="rId4">
            <a:alphaModFix/>
          </a:blip>
          <a:srcRect/>
          <a:stretch/>
        </p:blipFill>
        <p:spPr>
          <a:xfrm>
            <a:off x="1800186" y="4468667"/>
            <a:ext cx="498628" cy="498628"/>
          </a:xfrm>
          <a:prstGeom prst="rect">
            <a:avLst/>
          </a:prstGeom>
          <a:noFill/>
          <a:ln>
            <a:noFill/>
          </a:ln>
        </p:spPr>
      </p:pic>
      <p:sp>
        <p:nvSpPr>
          <p:cNvPr id="769" name="Google Shape;769;g3a4a37d3511_0_834"/>
          <p:cNvSpPr txBox="1">
            <a:spLocks noGrp="1"/>
          </p:cNvSpPr>
          <p:nvPr>
            <p:ph type="body" idx="1"/>
          </p:nvPr>
        </p:nvSpPr>
        <p:spPr>
          <a:xfrm>
            <a:off x="3828600" y="1111491"/>
            <a:ext cx="5315400" cy="2034900"/>
          </a:xfrm>
          <a:prstGeom prst="rect">
            <a:avLst/>
          </a:prstGeom>
          <a:noFill/>
          <a:ln>
            <a:noFill/>
          </a:ln>
        </p:spPr>
        <p:txBody>
          <a:bodyPr spcFirstLastPara="1" wrap="square" lIns="91425" tIns="91425" rIns="91425" bIns="91425" anchor="t" anchorCtr="0">
            <a:noAutofit/>
          </a:bodyPr>
          <a:lstStyle/>
          <a:p>
            <a:pPr marL="158750" lvl="0" indent="0" algn="l" rtl="0">
              <a:lnSpc>
                <a:spcPct val="95000"/>
              </a:lnSpc>
              <a:spcBef>
                <a:spcPts val="0"/>
              </a:spcBef>
              <a:spcAft>
                <a:spcPts val="0"/>
              </a:spcAft>
              <a:buSzPts val="1100"/>
              <a:buNone/>
            </a:pPr>
            <a:r>
              <a:rPr lang="en-GB" sz="1200" b="1" dirty="0">
                <a:solidFill>
                  <a:schemeClr val="dk1"/>
                </a:solidFill>
              </a:rPr>
              <a:t>Concrete actions</a:t>
            </a:r>
            <a:endParaRPr sz="1200" dirty="0"/>
          </a:p>
          <a:p>
            <a:pPr indent="-298450">
              <a:lnSpc>
                <a:spcPct val="95000"/>
              </a:lnSpc>
              <a:buSzPts val="1100"/>
              <a:buChar char="○"/>
            </a:pPr>
            <a:r>
              <a:rPr lang="en-GB" sz="1200" dirty="0">
                <a:solidFill>
                  <a:schemeClr val="dk1"/>
                </a:solidFill>
                <a:latin typeface="Century Gothic" panose="020B0502020202020204" pitchFamily="34" charset="0"/>
              </a:rPr>
              <a:t>Draft a step-by-step scenario timeline with approximate timing for each e-Activity</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For each step, specify:</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Instructors’ actions (instructions, demonstrations, facilitation points)</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Learner actions (discuss, create, post, respond, solve, present)</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Digital tool used and why it is pedagogically useful</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Mark which activities correspond to:</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Psychological &amp; cognitive preparation</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Subject teaching</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Consolidation</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Assessment opportunities</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Metacognitive reflection</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Check that the final chain of e-Activities is realistic in time, flows smoothly, and stays aligned with the objectives from Phase C and the tools from Phase D.</a:t>
            </a:r>
            <a:endParaRPr sz="12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4C468CE6-918F-0BD7-D68A-BC9D708473A7}"/>
            </a:ext>
          </a:extLst>
        </p:cNvPr>
        <p:cNvGrpSpPr/>
        <p:nvPr/>
      </p:nvGrpSpPr>
      <p:grpSpPr>
        <a:xfrm>
          <a:off x="0" y="0"/>
          <a:ext cx="0" cy="0"/>
          <a:chOff x="0" y="0"/>
          <a:chExt cx="0" cy="0"/>
        </a:xfrm>
      </p:grpSpPr>
      <p:sp>
        <p:nvSpPr>
          <p:cNvPr id="762" name="Google Shape;762;g3a4a37d3511_0_834">
            <a:extLst>
              <a:ext uri="{FF2B5EF4-FFF2-40B4-BE49-F238E27FC236}">
                <a16:creationId xmlns:a16="http://schemas.microsoft.com/office/drawing/2014/main" id="{5525CC59-D104-3938-7725-744F4637484D}"/>
              </a:ext>
            </a:extLst>
          </p:cNvPr>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Phase e: development of learning e-activities</a:t>
            </a:r>
            <a:endParaRPr dirty="0">
              <a:latin typeface="Bebas Neue"/>
              <a:ea typeface="Bebas Neue"/>
              <a:cs typeface="Bebas Neue"/>
              <a:sym typeface="Bebas Neue"/>
            </a:endParaRPr>
          </a:p>
        </p:txBody>
      </p:sp>
      <p:sp>
        <p:nvSpPr>
          <p:cNvPr id="763" name="Google Shape;763;g3a4a37d3511_0_834">
            <a:extLst>
              <a:ext uri="{FF2B5EF4-FFF2-40B4-BE49-F238E27FC236}">
                <a16:creationId xmlns:a16="http://schemas.microsoft.com/office/drawing/2014/main" id="{D7441A44-E8A6-C6D4-9A79-0AA8C09CF37F}"/>
              </a:ext>
            </a:extLst>
          </p:cNvPr>
          <p:cNvSpPr txBox="1">
            <a:spLocks noGrp="1"/>
          </p:cNvSpPr>
          <p:nvPr>
            <p:ph type="body" idx="1"/>
          </p:nvPr>
        </p:nvSpPr>
        <p:spPr>
          <a:xfrm>
            <a:off x="89675" y="1558938"/>
            <a:ext cx="8520600" cy="2968200"/>
          </a:xfrm>
          <a:prstGeom prst="rect">
            <a:avLst/>
          </a:prstGeom>
          <a:noFill/>
          <a:ln>
            <a:noFill/>
          </a:ln>
        </p:spPr>
        <p:txBody>
          <a:bodyPr spcFirstLastPara="1" wrap="square" lIns="91425" tIns="91425" rIns="91425" bIns="91425" anchor="t" anchorCtr="0">
            <a:noAutofit/>
          </a:bodyPr>
          <a:lstStyle/>
          <a:p>
            <a:pPr marL="152400" lvl="0" indent="0" algn="l" rtl="0">
              <a:lnSpc>
                <a:spcPct val="95000"/>
              </a:lnSpc>
              <a:spcBef>
                <a:spcPts val="0"/>
              </a:spcBef>
              <a:spcAft>
                <a:spcPts val="0"/>
              </a:spcAft>
              <a:buSzPts val="1200"/>
              <a:buNone/>
            </a:pPr>
            <a:r>
              <a:rPr lang="en-GB" sz="1600" b="1" dirty="0">
                <a:solidFill>
                  <a:schemeClr val="dk1"/>
                </a:solidFill>
              </a:rPr>
              <a:t>Purpose of this phase</a:t>
            </a:r>
            <a:endParaRPr sz="1600" dirty="0"/>
          </a:p>
          <a:p>
            <a:pPr indent="-304800">
              <a:lnSpc>
                <a:spcPct val="95000"/>
              </a:lnSpc>
              <a:buSzPts val="1200"/>
              <a:buChar char="○"/>
            </a:pPr>
            <a:r>
              <a:rPr lang="en-GB" sz="1600" dirty="0">
                <a:solidFill>
                  <a:schemeClr val="dk1"/>
                </a:solidFill>
                <a:latin typeface="Century Gothic" panose="020B0502020202020204" pitchFamily="34" charset="0"/>
              </a:rPr>
              <a:t>Transform the lesson’s/scenario’s goals into a concrete sequence of e-Activities</a:t>
            </a:r>
            <a:endParaRPr sz="1600" dirty="0">
              <a:latin typeface="Century Gothic" panose="020B0502020202020204" pitchFamily="34" charset="0"/>
            </a:endParaRPr>
          </a:p>
          <a:p>
            <a:pPr indent="-304800">
              <a:lnSpc>
                <a:spcPct val="95000"/>
              </a:lnSpc>
              <a:buSzPts val="1200"/>
              <a:buChar char="○"/>
            </a:pPr>
            <a:r>
              <a:rPr lang="en-GB" sz="1600" dirty="0">
                <a:solidFill>
                  <a:schemeClr val="dk1"/>
                </a:solidFill>
                <a:latin typeface="Century Gothic" panose="020B0502020202020204" pitchFamily="34" charset="0"/>
              </a:rPr>
              <a:t>Describe what educators and learners do in the classroom, step-by-step</a:t>
            </a:r>
          </a:p>
          <a:p>
            <a:pPr indent="-304800">
              <a:lnSpc>
                <a:spcPct val="95000"/>
              </a:lnSpc>
              <a:buSzPts val="1200"/>
              <a:buChar char="○"/>
            </a:pPr>
            <a:endParaRPr lang="en-US" sz="1600" dirty="0">
              <a:latin typeface="Century Gothic" panose="020B0502020202020204" pitchFamily="34" charset="0"/>
            </a:endParaRPr>
          </a:p>
          <a:p>
            <a:pPr marL="152400" lvl="0" indent="0" algn="l" rtl="0">
              <a:lnSpc>
                <a:spcPct val="95000"/>
              </a:lnSpc>
              <a:spcBef>
                <a:spcPts val="0"/>
              </a:spcBef>
              <a:spcAft>
                <a:spcPts val="0"/>
              </a:spcAft>
              <a:buSzPts val="1200"/>
              <a:buNone/>
            </a:pPr>
            <a:r>
              <a:rPr lang="en-US" sz="1600" b="1" dirty="0">
                <a:solidFill>
                  <a:schemeClr val="dk1"/>
                </a:solidFill>
              </a:rPr>
              <a:t>Key design questions</a:t>
            </a:r>
            <a:endParaRPr lang="en-US" sz="1600" dirty="0"/>
          </a:p>
          <a:p>
            <a:pPr indent="-304800">
              <a:lnSpc>
                <a:spcPct val="95000"/>
              </a:lnSpc>
              <a:buSzPts val="1200"/>
              <a:buChar char="○"/>
            </a:pPr>
            <a:r>
              <a:rPr lang="en-GB" sz="1600" dirty="0">
                <a:solidFill>
                  <a:schemeClr val="dk1"/>
                </a:solidFill>
                <a:latin typeface="Century Gothic" panose="020B0502020202020204" pitchFamily="34" charset="0"/>
              </a:rPr>
              <a:t>What is the chronological flow of the lesson? (intro, exploration, main task, wrap-up, reflection)</a:t>
            </a:r>
            <a:endParaRPr sz="1600" dirty="0">
              <a:latin typeface="Century Gothic" panose="020B0502020202020204" pitchFamily="34" charset="0"/>
            </a:endParaRPr>
          </a:p>
          <a:p>
            <a:pPr indent="-304800">
              <a:lnSpc>
                <a:spcPct val="95000"/>
              </a:lnSpc>
              <a:buSzPts val="1200"/>
              <a:buChar char="○"/>
            </a:pPr>
            <a:r>
              <a:rPr lang="en-GB" sz="1600" dirty="0">
                <a:solidFill>
                  <a:schemeClr val="dk1"/>
                </a:solidFill>
                <a:latin typeface="Century Gothic" panose="020B0502020202020204" pitchFamily="34" charset="0"/>
              </a:rPr>
              <a:t>Which parts of the flow will be supported by the selected digital tools?</a:t>
            </a:r>
            <a:endParaRPr sz="1600" dirty="0">
              <a:latin typeface="Century Gothic" panose="020B0502020202020204" pitchFamily="34" charset="0"/>
            </a:endParaRPr>
          </a:p>
          <a:p>
            <a:pPr indent="-304800">
              <a:lnSpc>
                <a:spcPct val="95000"/>
              </a:lnSpc>
              <a:buSzPts val="1200"/>
              <a:buChar char="○"/>
            </a:pPr>
            <a:r>
              <a:rPr lang="en-GB" sz="1600" dirty="0">
                <a:solidFill>
                  <a:schemeClr val="dk1"/>
                </a:solidFill>
                <a:latin typeface="Century Gothic" panose="020B0502020202020204" pitchFamily="34" charset="0"/>
              </a:rPr>
              <a:t>Where will students work individual?, and where will they collaborate with their peers?</a:t>
            </a:r>
            <a:endParaRPr sz="1600" dirty="0">
              <a:latin typeface="Century Gothic" panose="020B0502020202020204" pitchFamily="34" charset="0"/>
            </a:endParaRPr>
          </a:p>
          <a:p>
            <a:pPr indent="-304800">
              <a:lnSpc>
                <a:spcPct val="95000"/>
              </a:lnSpc>
              <a:buSzPts val="1200"/>
              <a:buChar char="○"/>
            </a:pPr>
            <a:r>
              <a:rPr lang="en-GB" sz="1600" dirty="0">
                <a:solidFill>
                  <a:schemeClr val="dk1"/>
                </a:solidFill>
                <a:latin typeface="Century Gothic" panose="020B0502020202020204" pitchFamily="34" charset="0"/>
              </a:rPr>
              <a:t>How do the activities foster the 4Cs?</a:t>
            </a:r>
            <a:endParaRPr sz="2000" dirty="0">
              <a:latin typeface="Century Gothic" panose="020B0502020202020204" pitchFamily="34" charset="0"/>
            </a:endParaRPr>
          </a:p>
        </p:txBody>
      </p:sp>
      <p:sp>
        <p:nvSpPr>
          <p:cNvPr id="765" name="Google Shape;765;g3a4a37d3511_0_834">
            <a:extLst>
              <a:ext uri="{FF2B5EF4-FFF2-40B4-BE49-F238E27FC236}">
                <a16:creationId xmlns:a16="http://schemas.microsoft.com/office/drawing/2014/main" id="{053DB9BC-D5B3-7475-28A1-807909A5B1C4}"/>
              </a:ext>
            </a:extLst>
          </p:cNvPr>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In-class e-activities</a:t>
            </a:r>
            <a:endParaRPr/>
          </a:p>
        </p:txBody>
      </p:sp>
      <p:sp>
        <p:nvSpPr>
          <p:cNvPr id="766" name="Google Shape;766;g3a4a37d3511_0_834">
            <a:extLst>
              <a:ext uri="{FF2B5EF4-FFF2-40B4-BE49-F238E27FC236}">
                <a16:creationId xmlns:a16="http://schemas.microsoft.com/office/drawing/2014/main" id="{E550E7FB-59D2-CA0B-E013-49A4F26756BE}"/>
              </a:ext>
            </a:extLst>
          </p:cNvPr>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“learning strategies”</a:t>
            </a:r>
            <a:endParaRPr/>
          </a:p>
        </p:txBody>
      </p:sp>
    </p:spTree>
    <p:extLst>
      <p:ext uri="{BB962C8B-B14F-4D97-AF65-F5344CB8AC3E}">
        <p14:creationId xmlns:p14="http://schemas.microsoft.com/office/powerpoint/2010/main" val="154986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D5ADB916-B2A2-E488-E2B6-0C9D620C43BB}"/>
            </a:ext>
          </a:extLst>
        </p:cNvPr>
        <p:cNvGrpSpPr/>
        <p:nvPr/>
      </p:nvGrpSpPr>
      <p:grpSpPr>
        <a:xfrm>
          <a:off x="0" y="0"/>
          <a:ext cx="0" cy="0"/>
          <a:chOff x="0" y="0"/>
          <a:chExt cx="0" cy="0"/>
        </a:xfrm>
      </p:grpSpPr>
      <p:sp>
        <p:nvSpPr>
          <p:cNvPr id="762" name="Google Shape;762;g3a4a37d3511_0_834">
            <a:extLst>
              <a:ext uri="{FF2B5EF4-FFF2-40B4-BE49-F238E27FC236}">
                <a16:creationId xmlns:a16="http://schemas.microsoft.com/office/drawing/2014/main" id="{9D78C33A-9D71-C3A3-672C-23915D530049}"/>
              </a:ext>
            </a:extLst>
          </p:cNvPr>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latin typeface="Bebas Neue"/>
                <a:ea typeface="Bebas Neue"/>
                <a:cs typeface="Bebas Neue"/>
                <a:sym typeface="Bebas Neue"/>
              </a:rPr>
              <a:t>Phase e: development of learning e-activities</a:t>
            </a:r>
            <a:endParaRPr dirty="0">
              <a:latin typeface="Bebas Neue"/>
              <a:ea typeface="Bebas Neue"/>
              <a:cs typeface="Bebas Neue"/>
              <a:sym typeface="Bebas Neue"/>
            </a:endParaRPr>
          </a:p>
        </p:txBody>
      </p:sp>
      <p:pic>
        <p:nvPicPr>
          <p:cNvPr id="764" name="Google Shape;764;g3a4a37d3511_0_834">
            <a:extLst>
              <a:ext uri="{FF2B5EF4-FFF2-40B4-BE49-F238E27FC236}">
                <a16:creationId xmlns:a16="http://schemas.microsoft.com/office/drawing/2014/main" id="{9F033B90-078C-BE62-86A8-80943540E71A}"/>
              </a:ext>
            </a:extLst>
          </p:cNvPr>
          <p:cNvPicPr preferRelativeResize="0"/>
          <p:nvPr/>
        </p:nvPicPr>
        <p:blipFill rotWithShape="1">
          <a:blip r:embed="rId3">
            <a:alphaModFix/>
          </a:blip>
          <a:srcRect/>
          <a:stretch/>
        </p:blipFill>
        <p:spPr>
          <a:xfrm>
            <a:off x="461722" y="3974399"/>
            <a:ext cx="1352977" cy="1334013"/>
          </a:xfrm>
          <a:prstGeom prst="rect">
            <a:avLst/>
          </a:prstGeom>
          <a:noFill/>
          <a:ln>
            <a:noFill/>
          </a:ln>
        </p:spPr>
      </p:pic>
      <p:sp>
        <p:nvSpPr>
          <p:cNvPr id="765" name="Google Shape;765;g3a4a37d3511_0_834">
            <a:extLst>
              <a:ext uri="{FF2B5EF4-FFF2-40B4-BE49-F238E27FC236}">
                <a16:creationId xmlns:a16="http://schemas.microsoft.com/office/drawing/2014/main" id="{A70C087A-83B8-E1B0-6CF0-C3D91A8386AC}"/>
              </a:ext>
            </a:extLst>
          </p:cNvPr>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In-class e-activities</a:t>
            </a:r>
            <a:endParaRPr/>
          </a:p>
        </p:txBody>
      </p:sp>
      <p:sp>
        <p:nvSpPr>
          <p:cNvPr id="766" name="Google Shape;766;g3a4a37d3511_0_834">
            <a:extLst>
              <a:ext uri="{FF2B5EF4-FFF2-40B4-BE49-F238E27FC236}">
                <a16:creationId xmlns:a16="http://schemas.microsoft.com/office/drawing/2014/main" id="{4F48D04B-DA14-CFBC-E83C-AEEF2D02752C}"/>
              </a:ext>
            </a:extLst>
          </p:cNvPr>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“learning strategies”</a:t>
            </a:r>
            <a:endParaRPr/>
          </a:p>
        </p:txBody>
      </p:sp>
      <p:sp>
        <p:nvSpPr>
          <p:cNvPr id="767" name="Google Shape;767;g3a4a37d3511_0_834">
            <a:extLst>
              <a:ext uri="{FF2B5EF4-FFF2-40B4-BE49-F238E27FC236}">
                <a16:creationId xmlns:a16="http://schemas.microsoft.com/office/drawing/2014/main" id="{F0403532-B60A-108A-41FA-7277F478FC63}"/>
              </a:ext>
            </a:extLst>
          </p:cNvPr>
          <p:cNvSpPr/>
          <p:nvPr/>
        </p:nvSpPr>
        <p:spPr>
          <a:xfrm>
            <a:off x="1694226" y="4196469"/>
            <a:ext cx="5917224" cy="720441"/>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400"/>
              <a:buFont typeface="Arial"/>
              <a:buNone/>
              <a:tabLst>
                <a:tab pos="539750" algn="l"/>
                <a:tab pos="627063" algn="l"/>
              </a:tabLst>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tabLst>
                <a:tab pos="539750" algn="l"/>
                <a:tab pos="627063" algn="l"/>
              </a:tabLst>
            </a:pPr>
            <a:r>
              <a:rPr lang="en-GB" sz="1200" b="0" i="0" u="none" strike="noStrike" cap="none" dirty="0">
                <a:solidFill>
                  <a:schemeClr val="dk1"/>
                </a:solidFill>
                <a:latin typeface="Century Gothic" panose="020B0502020202020204" pitchFamily="34" charset="0"/>
                <a:sym typeface="Arial"/>
              </a:rPr>
              <a:t>Add small choices into the sequence (topic, role, tool, </a:t>
            </a:r>
            <a:endParaRPr sz="1200" b="0" i="0" u="none" strike="noStrike" cap="none" dirty="0">
              <a:solidFill>
                <a:schemeClr val="dk1"/>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tabLst>
                <a:tab pos="539750" algn="l"/>
                <a:tab pos="627063" algn="l"/>
              </a:tabLst>
            </a:pPr>
            <a:r>
              <a:rPr lang="en-GB" sz="1200" b="0" i="0" u="none" strike="noStrike" cap="none" dirty="0">
                <a:solidFill>
                  <a:schemeClr val="dk1"/>
                </a:solidFill>
                <a:latin typeface="Century Gothic" panose="020B0502020202020204" pitchFamily="34" charset="0"/>
                <a:sym typeface="Arial"/>
              </a:rPr>
              <a:t>product format). Choice boosts engagement and supports diverse learners</a:t>
            </a:r>
            <a:endParaRPr sz="1200" b="0" i="0" u="none" strike="noStrike" cap="none" dirty="0">
              <a:solidFill>
                <a:srgbClr val="000000"/>
              </a:solidFill>
              <a:latin typeface="Century Gothic" panose="020B0502020202020204" pitchFamily="34" charset="0"/>
              <a:sym typeface="Arial"/>
            </a:endParaRPr>
          </a:p>
        </p:txBody>
      </p:sp>
      <p:pic>
        <p:nvPicPr>
          <p:cNvPr id="768" name="Google Shape;768;g3a4a37d3511_0_834" descr="Lightbulb and gear with solid fill">
            <a:extLst>
              <a:ext uri="{FF2B5EF4-FFF2-40B4-BE49-F238E27FC236}">
                <a16:creationId xmlns:a16="http://schemas.microsoft.com/office/drawing/2014/main" id="{4A102E1F-E890-16F9-327F-B84D0498B218}"/>
              </a:ext>
            </a:extLst>
          </p:cNvPr>
          <p:cNvPicPr preferRelativeResize="0"/>
          <p:nvPr/>
        </p:nvPicPr>
        <p:blipFill rotWithShape="1">
          <a:blip r:embed="rId4">
            <a:alphaModFix/>
          </a:blip>
          <a:srcRect/>
          <a:stretch/>
        </p:blipFill>
        <p:spPr>
          <a:xfrm>
            <a:off x="1814699" y="4280532"/>
            <a:ext cx="498628" cy="498628"/>
          </a:xfrm>
          <a:prstGeom prst="rect">
            <a:avLst/>
          </a:prstGeom>
          <a:noFill/>
          <a:ln>
            <a:noFill/>
          </a:ln>
        </p:spPr>
      </p:pic>
      <p:sp>
        <p:nvSpPr>
          <p:cNvPr id="769" name="Google Shape;769;g3a4a37d3511_0_834">
            <a:extLst>
              <a:ext uri="{FF2B5EF4-FFF2-40B4-BE49-F238E27FC236}">
                <a16:creationId xmlns:a16="http://schemas.microsoft.com/office/drawing/2014/main" id="{082108B9-2D35-12EE-9F5C-9CB7DD4BC193}"/>
              </a:ext>
            </a:extLst>
          </p:cNvPr>
          <p:cNvSpPr txBox="1">
            <a:spLocks noGrp="1"/>
          </p:cNvSpPr>
          <p:nvPr>
            <p:ph type="body" idx="1"/>
          </p:nvPr>
        </p:nvSpPr>
        <p:spPr>
          <a:xfrm>
            <a:off x="311699" y="1344437"/>
            <a:ext cx="8682278" cy="3180972"/>
          </a:xfrm>
          <a:prstGeom prst="rect">
            <a:avLst/>
          </a:prstGeom>
          <a:noFill/>
          <a:ln>
            <a:noFill/>
          </a:ln>
        </p:spPr>
        <p:txBody>
          <a:bodyPr spcFirstLastPara="1" wrap="square" lIns="91425" tIns="91425" rIns="91425" bIns="91425" anchor="t" anchorCtr="0">
            <a:noAutofit/>
          </a:bodyPr>
          <a:lstStyle/>
          <a:p>
            <a:pPr marL="158750" lvl="0" indent="0" algn="l" rtl="0">
              <a:lnSpc>
                <a:spcPct val="95000"/>
              </a:lnSpc>
              <a:spcBef>
                <a:spcPts val="0"/>
              </a:spcBef>
              <a:spcAft>
                <a:spcPts val="0"/>
              </a:spcAft>
              <a:buSzPts val="1100"/>
              <a:buNone/>
            </a:pPr>
            <a:r>
              <a:rPr lang="en-GB" sz="1200" b="1" dirty="0">
                <a:solidFill>
                  <a:schemeClr val="dk1"/>
                </a:solidFill>
              </a:rPr>
              <a:t>Concrete actions</a:t>
            </a:r>
            <a:endParaRPr sz="1200" dirty="0"/>
          </a:p>
          <a:p>
            <a:pPr indent="-298450">
              <a:lnSpc>
                <a:spcPct val="95000"/>
              </a:lnSpc>
              <a:buSzPts val="1100"/>
              <a:buChar char="○"/>
            </a:pPr>
            <a:r>
              <a:rPr lang="en-GB" sz="1200" dirty="0">
                <a:solidFill>
                  <a:schemeClr val="dk1"/>
                </a:solidFill>
                <a:latin typeface="Century Gothic" panose="020B0502020202020204" pitchFamily="34" charset="0"/>
              </a:rPr>
              <a:t>Draft a step-by-step scenario timeline with approximate timing for each e-Activity</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For each step, specify:</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Instructors’ actions (instructions, demonstrations, facilitation points)</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Learner actions (discuss, create, post, respond, solve, present)</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Digital tool used and why it is pedagogically useful</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Mark which activities correspond to:</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Psychological &amp; cognitive preparation</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Subject teaching</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Consolidation</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Assessment opportunities</a:t>
            </a:r>
            <a:endParaRPr sz="1200" dirty="0">
              <a:latin typeface="Century Gothic" panose="020B0502020202020204" pitchFamily="34" charset="0"/>
            </a:endParaRPr>
          </a:p>
          <a:p>
            <a:pPr lvl="1" indent="-298450">
              <a:lnSpc>
                <a:spcPct val="95000"/>
              </a:lnSpc>
              <a:buSzPts val="1100"/>
              <a:buChar char="■"/>
            </a:pPr>
            <a:r>
              <a:rPr lang="en-GB" sz="1200" dirty="0">
                <a:solidFill>
                  <a:schemeClr val="dk1"/>
                </a:solidFill>
                <a:latin typeface="Century Gothic" panose="020B0502020202020204" pitchFamily="34" charset="0"/>
              </a:rPr>
              <a:t>Metacognitive reflection</a:t>
            </a:r>
            <a:endParaRPr sz="1200" dirty="0">
              <a:latin typeface="Century Gothic" panose="020B0502020202020204" pitchFamily="34" charset="0"/>
            </a:endParaRPr>
          </a:p>
          <a:p>
            <a:pPr indent="-298450">
              <a:lnSpc>
                <a:spcPct val="95000"/>
              </a:lnSpc>
              <a:buSzPts val="1100"/>
              <a:buChar char="○"/>
            </a:pPr>
            <a:r>
              <a:rPr lang="en-GB" sz="1200" dirty="0">
                <a:solidFill>
                  <a:schemeClr val="dk1"/>
                </a:solidFill>
                <a:latin typeface="Century Gothic" panose="020B0502020202020204" pitchFamily="34" charset="0"/>
              </a:rPr>
              <a:t>Check that the final chain of e-Activities is realistic in time, flows smoothly, and stays aligned with the objectives from Phase C and the tools from Phase D.</a:t>
            </a:r>
            <a:endParaRPr sz="1200" dirty="0">
              <a:latin typeface="Century Gothic" panose="020B0502020202020204" pitchFamily="34" charset="0"/>
            </a:endParaRPr>
          </a:p>
        </p:txBody>
      </p:sp>
    </p:spTree>
    <p:extLst>
      <p:ext uri="{BB962C8B-B14F-4D97-AF65-F5344CB8AC3E}">
        <p14:creationId xmlns:p14="http://schemas.microsoft.com/office/powerpoint/2010/main" val="215386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6" name="Google Shape;776;g3a4a37d3511_0_846"/>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DFFAA8DF-419A-E80D-FE93-BA335D6E18DA}"/>
              </a:ext>
            </a:extLst>
          </p:cNvPr>
          <p:cNvGraphicFramePr/>
          <p:nvPr>
            <p:extLst>
              <p:ext uri="{D42A27DB-BD31-4B8C-83A1-F6EECF244321}">
                <p14:modId xmlns:p14="http://schemas.microsoft.com/office/powerpoint/2010/main" val="2997347053"/>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2" name="Google Shape;872;g3a4a37d3511_0_941"/>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f: application in the classroom</a:t>
            </a:r>
            <a:endParaRPr>
              <a:latin typeface="Bebas Neue"/>
              <a:ea typeface="Bebas Neue"/>
              <a:cs typeface="Bebas Neue"/>
              <a:sym typeface="Bebas Neue"/>
            </a:endParaRPr>
          </a:p>
        </p:txBody>
      </p:sp>
      <p:sp>
        <p:nvSpPr>
          <p:cNvPr id="873" name="Google Shape;873;g3a4a37d3511_0_941"/>
          <p:cNvSpPr txBox="1">
            <a:spLocks noGrp="1"/>
          </p:cNvSpPr>
          <p:nvPr>
            <p:ph type="body" idx="1"/>
          </p:nvPr>
        </p:nvSpPr>
        <p:spPr>
          <a:xfrm>
            <a:off x="175329" y="1316450"/>
            <a:ext cx="4396800" cy="2891100"/>
          </a:xfrm>
          <a:prstGeom prst="rect">
            <a:avLst/>
          </a:prstGeom>
          <a:noFill/>
          <a:ln>
            <a:noFill/>
          </a:ln>
        </p:spPr>
        <p:txBody>
          <a:bodyPr spcFirstLastPara="1" wrap="square" lIns="91425" tIns="91425" rIns="91425" bIns="91425" anchor="t" anchorCtr="0">
            <a:noAutofit/>
          </a:bodyPr>
          <a:lstStyle/>
          <a:p>
            <a:pPr marL="152400" lvl="0" indent="0" algn="l" rtl="0">
              <a:lnSpc>
                <a:spcPct val="95000"/>
              </a:lnSpc>
              <a:spcBef>
                <a:spcPts val="0"/>
              </a:spcBef>
              <a:spcAft>
                <a:spcPts val="0"/>
              </a:spcAft>
              <a:buSzPts val="1200"/>
              <a:buNone/>
            </a:pPr>
            <a:r>
              <a:rPr lang="en-GB" sz="1200" b="1" dirty="0">
                <a:solidFill>
                  <a:schemeClr val="dk1"/>
                </a:solidFill>
              </a:rPr>
              <a:t>Purpose of this phase</a:t>
            </a:r>
            <a:endParaRPr sz="1200" dirty="0"/>
          </a:p>
          <a:p>
            <a:pPr indent="-304800">
              <a:lnSpc>
                <a:spcPct val="95000"/>
              </a:lnSpc>
              <a:buSzPts val="1200"/>
              <a:buFont typeface="Courier New" panose="02070309020205020404" pitchFamily="49" charset="0"/>
              <a:buChar char="o"/>
            </a:pPr>
            <a:r>
              <a:rPr lang="en-GB" sz="1200" dirty="0">
                <a:solidFill>
                  <a:schemeClr val="dk1"/>
                </a:solidFill>
                <a:latin typeface="Century Gothic" panose="020B0502020202020204" pitchFamily="34" charset="0"/>
              </a:rPr>
              <a:t>Implement in the classroom the scenarios designed in the previous phase</a:t>
            </a:r>
            <a:endParaRPr sz="1200" dirty="0">
              <a:latin typeface="Century Gothic" panose="020B0502020202020204" pitchFamily="34" charset="0"/>
            </a:endParaRPr>
          </a:p>
          <a:p>
            <a:pPr indent="-304800">
              <a:lnSpc>
                <a:spcPct val="95000"/>
              </a:lnSpc>
              <a:buSzPts val="1200"/>
              <a:buFont typeface="Courier New" panose="02070309020205020404" pitchFamily="49" charset="0"/>
              <a:buChar char="o"/>
            </a:pPr>
            <a:r>
              <a:rPr lang="en-GB" sz="1200" dirty="0">
                <a:solidFill>
                  <a:schemeClr val="dk1"/>
                </a:solidFill>
                <a:latin typeface="Century Gothic" panose="020B0502020202020204" pitchFamily="34" charset="0"/>
              </a:rPr>
              <a:t>Ensure that your e-Activities are carried out in a way that produces meaningful data and learning evidence</a:t>
            </a:r>
          </a:p>
          <a:p>
            <a:pPr marL="914400" lvl="1" indent="-304800" algn="l" rtl="0">
              <a:lnSpc>
                <a:spcPct val="95000"/>
              </a:lnSpc>
              <a:spcBef>
                <a:spcPts val="0"/>
              </a:spcBef>
              <a:spcAft>
                <a:spcPts val="0"/>
              </a:spcAft>
              <a:buSzPts val="1200"/>
              <a:buChar char="○"/>
            </a:pPr>
            <a:endParaRPr sz="1200" dirty="0">
              <a:latin typeface="Century Gothic" panose="020B0502020202020204" pitchFamily="34" charset="0"/>
            </a:endParaRPr>
          </a:p>
          <a:p>
            <a:pPr marL="152400" lvl="0" indent="0" algn="l" rtl="0">
              <a:lnSpc>
                <a:spcPct val="95000"/>
              </a:lnSpc>
              <a:spcBef>
                <a:spcPts val="0"/>
              </a:spcBef>
              <a:spcAft>
                <a:spcPts val="0"/>
              </a:spcAft>
              <a:buSzPts val="1200"/>
              <a:buNone/>
            </a:pPr>
            <a:r>
              <a:rPr lang="en-GB" sz="1200" b="1" dirty="0">
                <a:solidFill>
                  <a:schemeClr val="dk1"/>
                </a:solidFill>
              </a:rPr>
              <a:t>Key design questions</a:t>
            </a:r>
            <a:endParaRPr sz="1200" dirty="0"/>
          </a:p>
          <a:p>
            <a:pPr indent="-304800">
              <a:lnSpc>
                <a:spcPct val="95000"/>
              </a:lnSpc>
              <a:buSzPts val="1200"/>
              <a:buChar char="○"/>
            </a:pPr>
            <a:r>
              <a:rPr lang="en-GB" sz="1200" dirty="0">
                <a:solidFill>
                  <a:schemeClr val="dk1"/>
                </a:solidFill>
                <a:latin typeface="Century Gothic" panose="020B0502020202020204" pitchFamily="34" charset="0"/>
              </a:rPr>
              <a:t>How will you open the lesson to activate prior knowledge and surface difficulties?</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How will learners practice and consolidate new knowledge?</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How will you handle practical issues (e.g. time management, group organisation)?. </a:t>
            </a:r>
            <a:endParaRPr sz="1200" dirty="0">
              <a:latin typeface="Century Gothic" panose="020B0502020202020204" pitchFamily="34" charset="0"/>
            </a:endParaRPr>
          </a:p>
        </p:txBody>
      </p:sp>
      <p:sp>
        <p:nvSpPr>
          <p:cNvPr id="875" name="Google Shape;875;g3a4a37d3511_0_941"/>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a:solidFill>
                  <a:srgbClr val="000000"/>
                </a:solidFill>
                <a:latin typeface="Bebas Neue"/>
                <a:ea typeface="Bebas Neue"/>
                <a:cs typeface="Bebas Neue"/>
                <a:sym typeface="Bebas Neue"/>
              </a:rPr>
              <a:t>Implementation plan</a:t>
            </a:r>
            <a:endParaRPr/>
          </a:p>
        </p:txBody>
      </p:sp>
      <p:sp>
        <p:nvSpPr>
          <p:cNvPr id="876" name="Google Shape;876;g3a4a37d3511_0_941"/>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“roles &amp; division of labour”</a:t>
            </a:r>
            <a:endParaRPr/>
          </a:p>
        </p:txBody>
      </p:sp>
      <p:sp>
        <p:nvSpPr>
          <p:cNvPr id="877" name="Google Shape;877;g3a4a37d3511_0_941"/>
          <p:cNvSpPr/>
          <p:nvPr/>
        </p:nvSpPr>
        <p:spPr>
          <a:xfrm>
            <a:off x="1650438" y="4131579"/>
            <a:ext cx="5960124" cy="728100"/>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627063"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Offer alternative participation modes (speak, type in</a:t>
            </a:r>
            <a:r>
              <a:rPr lang="en-GB" sz="1200" dirty="0">
                <a:solidFill>
                  <a:schemeClr val="dk1"/>
                </a:solidFill>
                <a:latin typeface="Century Gothic" panose="020B0502020202020204" pitchFamily="34" charset="0"/>
              </a:rPr>
              <a:t> </a:t>
            </a:r>
            <a:r>
              <a:rPr lang="en-GB" sz="1200" b="0" i="0" u="none" strike="noStrike" cap="none" dirty="0">
                <a:solidFill>
                  <a:schemeClr val="dk1"/>
                </a:solidFill>
                <a:latin typeface="Century Gothic" panose="020B0502020202020204" pitchFamily="34" charset="0"/>
                <a:sym typeface="Arial"/>
              </a:rPr>
              <a:t>chat, post in forum) so all students can contribute in a way that works for them.</a:t>
            </a:r>
            <a:endParaRPr sz="1200" b="0" i="0" u="none" strike="noStrike" cap="none" dirty="0">
              <a:solidFill>
                <a:srgbClr val="000000"/>
              </a:solidFill>
              <a:latin typeface="Century Gothic" panose="020B0502020202020204" pitchFamily="34" charset="0"/>
              <a:sym typeface="Arial"/>
            </a:endParaRPr>
          </a:p>
        </p:txBody>
      </p:sp>
      <p:pic>
        <p:nvPicPr>
          <p:cNvPr id="878" name="Google Shape;878;g3a4a37d3511_0_941" descr="Lightbulb and gear with solid fill"/>
          <p:cNvPicPr preferRelativeResize="0"/>
          <p:nvPr/>
        </p:nvPicPr>
        <p:blipFill rotWithShape="1">
          <a:blip r:embed="rId3">
            <a:alphaModFix/>
          </a:blip>
          <a:srcRect/>
          <a:stretch/>
        </p:blipFill>
        <p:spPr>
          <a:xfrm>
            <a:off x="1738651" y="4263067"/>
            <a:ext cx="498628" cy="498628"/>
          </a:xfrm>
          <a:prstGeom prst="rect">
            <a:avLst/>
          </a:prstGeom>
          <a:noFill/>
          <a:ln>
            <a:noFill/>
          </a:ln>
        </p:spPr>
      </p:pic>
      <p:sp>
        <p:nvSpPr>
          <p:cNvPr id="879" name="Google Shape;879;g3a4a37d3511_0_941"/>
          <p:cNvSpPr txBox="1">
            <a:spLocks noGrp="1"/>
          </p:cNvSpPr>
          <p:nvPr>
            <p:ph type="body" idx="1"/>
          </p:nvPr>
        </p:nvSpPr>
        <p:spPr>
          <a:xfrm>
            <a:off x="4299228" y="1316450"/>
            <a:ext cx="4844700" cy="2891100"/>
          </a:xfrm>
          <a:prstGeom prst="rect">
            <a:avLst/>
          </a:prstGeom>
          <a:noFill/>
          <a:ln>
            <a:noFill/>
          </a:ln>
        </p:spPr>
        <p:txBody>
          <a:bodyPr spcFirstLastPara="1" wrap="square" lIns="91425" tIns="91425" rIns="91425" bIns="91425" anchor="t" anchorCtr="0">
            <a:noAutofit/>
          </a:bodyPr>
          <a:lstStyle/>
          <a:p>
            <a:pPr marL="152400" lvl="0" indent="0" algn="l" rtl="0">
              <a:lnSpc>
                <a:spcPct val="95000"/>
              </a:lnSpc>
              <a:spcBef>
                <a:spcPts val="0"/>
              </a:spcBef>
              <a:spcAft>
                <a:spcPts val="0"/>
              </a:spcAft>
              <a:buSzPts val="1200"/>
              <a:buNone/>
            </a:pPr>
            <a:r>
              <a:rPr lang="en-GB" sz="1200" b="1" dirty="0">
                <a:solidFill>
                  <a:schemeClr val="dk1"/>
                </a:solidFill>
              </a:rPr>
              <a:t>Concrete actions</a:t>
            </a:r>
            <a:endParaRPr sz="1200" dirty="0"/>
          </a:p>
          <a:p>
            <a:pPr indent="-304800">
              <a:lnSpc>
                <a:spcPct val="95000"/>
              </a:lnSpc>
              <a:buSzPts val="1200"/>
              <a:buChar char="○"/>
            </a:pPr>
            <a:r>
              <a:rPr lang="en-GB" sz="1200" dirty="0">
                <a:solidFill>
                  <a:schemeClr val="dk1"/>
                </a:solidFill>
                <a:latin typeface="Century Gothic" panose="020B0502020202020204" pitchFamily="34" charset="0"/>
              </a:rPr>
              <a:t>Write a brief implementation script for the session, structured in 5 moments:</a:t>
            </a:r>
            <a:endParaRPr sz="1200" dirty="0">
              <a:latin typeface="Century Gothic" panose="020B0502020202020204" pitchFamily="34" charset="0"/>
            </a:endParaRPr>
          </a:p>
          <a:p>
            <a:pPr lvl="1" indent="-304800">
              <a:lnSpc>
                <a:spcPct val="95000"/>
              </a:lnSpc>
              <a:buSzPts val="1200"/>
              <a:buChar char="■"/>
            </a:pPr>
            <a:r>
              <a:rPr lang="en-GB" sz="1200" dirty="0">
                <a:solidFill>
                  <a:schemeClr val="dk1"/>
                </a:solidFill>
                <a:latin typeface="Century Gothic" panose="020B0502020202020204" pitchFamily="34" charset="0"/>
              </a:rPr>
              <a:t>Preparation: short diagnostic question/poll/discussion</a:t>
            </a:r>
            <a:endParaRPr sz="1200" dirty="0">
              <a:latin typeface="Century Gothic" panose="020B0502020202020204" pitchFamily="34" charset="0"/>
            </a:endParaRPr>
          </a:p>
          <a:p>
            <a:pPr lvl="1" indent="-304800">
              <a:lnSpc>
                <a:spcPct val="95000"/>
              </a:lnSpc>
              <a:buSzPts val="1200"/>
              <a:buChar char="■"/>
            </a:pPr>
            <a:r>
              <a:rPr lang="en-GB" sz="1200" dirty="0">
                <a:solidFill>
                  <a:schemeClr val="dk1"/>
                </a:solidFill>
                <a:latin typeface="Century Gothic" panose="020B0502020202020204" pitchFamily="34" charset="0"/>
              </a:rPr>
              <a:t>Subject: targeted explanation</a:t>
            </a:r>
            <a:endParaRPr sz="1200" dirty="0">
              <a:latin typeface="Century Gothic" panose="020B0502020202020204" pitchFamily="34" charset="0"/>
            </a:endParaRPr>
          </a:p>
          <a:p>
            <a:pPr lvl="1" indent="-304800">
              <a:lnSpc>
                <a:spcPct val="95000"/>
              </a:lnSpc>
              <a:buSzPts val="1200"/>
              <a:buChar char="■"/>
            </a:pPr>
            <a:r>
              <a:rPr lang="en-GB" sz="1200" dirty="0">
                <a:solidFill>
                  <a:schemeClr val="dk1"/>
                </a:solidFill>
                <a:latin typeface="Century Gothic" panose="020B0502020202020204" pitchFamily="34" charset="0"/>
              </a:rPr>
              <a:t>Consolidation: learners work on designed e-Activities</a:t>
            </a:r>
            <a:endParaRPr sz="1200" dirty="0">
              <a:latin typeface="Century Gothic" panose="020B0502020202020204" pitchFamily="34" charset="0"/>
            </a:endParaRPr>
          </a:p>
          <a:p>
            <a:pPr lvl="1" indent="-304800">
              <a:lnSpc>
                <a:spcPct val="95000"/>
              </a:lnSpc>
              <a:buSzPts val="1200"/>
              <a:buChar char="■"/>
            </a:pPr>
            <a:r>
              <a:rPr lang="en-GB" sz="1200" dirty="0">
                <a:solidFill>
                  <a:schemeClr val="dk1"/>
                </a:solidFill>
                <a:latin typeface="Century Gothic" panose="020B0502020202020204" pitchFamily="34" charset="0"/>
              </a:rPr>
              <a:t>Assessment: Quick formative check</a:t>
            </a:r>
            <a:endParaRPr sz="1200" dirty="0">
              <a:latin typeface="Century Gothic" panose="020B0502020202020204" pitchFamily="34" charset="0"/>
            </a:endParaRPr>
          </a:p>
          <a:p>
            <a:pPr lvl="1" indent="-304800">
              <a:lnSpc>
                <a:spcPct val="95000"/>
              </a:lnSpc>
              <a:buSzPts val="1200"/>
              <a:buChar char="■"/>
            </a:pPr>
            <a:r>
              <a:rPr lang="en-GB" sz="1200" dirty="0">
                <a:solidFill>
                  <a:schemeClr val="dk1"/>
                </a:solidFill>
                <a:latin typeface="Century Gothic" panose="020B0502020202020204" pitchFamily="34" charset="0"/>
              </a:rPr>
              <a:t>Metacognition: 2-3 reflection points and the mental-effort question at the end of the scenario.</a:t>
            </a:r>
            <a:endParaRPr sz="1200" dirty="0">
              <a:latin typeface="Century Gothic" panose="020B0502020202020204" pitchFamily="34" charset="0"/>
            </a:endParaRPr>
          </a:p>
          <a:p>
            <a:pPr indent="-304800">
              <a:lnSpc>
                <a:spcPct val="95000"/>
              </a:lnSpc>
              <a:buSzPts val="1200"/>
              <a:buChar char="○"/>
            </a:pPr>
            <a:r>
              <a:rPr lang="en-GB" sz="1200" dirty="0">
                <a:solidFill>
                  <a:schemeClr val="dk1"/>
                </a:solidFill>
                <a:latin typeface="Century Gothic" panose="020B0502020202020204" pitchFamily="34" charset="0"/>
              </a:rPr>
              <a:t>Detail the organisation of roles (Learner/Educator) and the practical instructions for tutors and e-sheets for learners. </a:t>
            </a:r>
            <a:endParaRPr sz="1200" dirty="0">
              <a:latin typeface="Century Gothic" panose="020B0502020202020204" pitchFamily="34" charset="0"/>
            </a:endParaRPr>
          </a:p>
        </p:txBody>
      </p:sp>
      <p:pic>
        <p:nvPicPr>
          <p:cNvPr id="2" name="Google Shape;984;g3a4a37d3511_0_1048">
            <a:extLst>
              <a:ext uri="{FF2B5EF4-FFF2-40B4-BE49-F238E27FC236}">
                <a16:creationId xmlns:a16="http://schemas.microsoft.com/office/drawing/2014/main" id="{CED9B415-C40E-B82B-20EC-8648F1BEE6DD}"/>
              </a:ext>
            </a:extLst>
          </p:cNvPr>
          <p:cNvPicPr preferRelativeResize="0"/>
          <p:nvPr/>
        </p:nvPicPr>
        <p:blipFill rotWithShape="1">
          <a:blip r:embed="rId4">
            <a:alphaModFix/>
          </a:blip>
          <a:srcRect/>
          <a:stretch/>
        </p:blipFill>
        <p:spPr>
          <a:xfrm>
            <a:off x="207407" y="3760317"/>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6" name="Google Shape;886;g3a4a37d3511_0_953"/>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AEBC1C22-A552-EEA4-14D0-CC0FF18ED1D0}"/>
              </a:ext>
            </a:extLst>
          </p:cNvPr>
          <p:cNvGraphicFramePr/>
          <p:nvPr>
            <p:extLst>
              <p:ext uri="{D42A27DB-BD31-4B8C-83A1-F6EECF244321}">
                <p14:modId xmlns:p14="http://schemas.microsoft.com/office/powerpoint/2010/main" val="4248980046"/>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2" name="Google Shape;982;g3a4a37d3511_0_1048"/>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g: assessment – review</a:t>
            </a:r>
            <a:endParaRPr>
              <a:latin typeface="Bebas Neue"/>
              <a:ea typeface="Bebas Neue"/>
              <a:cs typeface="Bebas Neue"/>
              <a:sym typeface="Bebas Neue"/>
            </a:endParaRPr>
          </a:p>
        </p:txBody>
      </p:sp>
      <p:sp>
        <p:nvSpPr>
          <p:cNvPr id="983" name="Google Shape;983;g3a4a37d3511_0_1048"/>
          <p:cNvSpPr txBox="1">
            <a:spLocks noGrp="1"/>
          </p:cNvSpPr>
          <p:nvPr>
            <p:ph type="body" idx="1"/>
          </p:nvPr>
        </p:nvSpPr>
        <p:spPr>
          <a:xfrm>
            <a:off x="0" y="1343362"/>
            <a:ext cx="5714276" cy="3105900"/>
          </a:xfrm>
          <a:prstGeom prst="rect">
            <a:avLst/>
          </a:prstGeom>
          <a:noFill/>
          <a:ln>
            <a:noFill/>
          </a:ln>
        </p:spPr>
        <p:txBody>
          <a:bodyPr spcFirstLastPara="1" wrap="square" lIns="91425" tIns="91425" rIns="91425" bIns="91425" anchor="t" anchorCtr="0">
            <a:noAutofit/>
          </a:bodyPr>
          <a:lstStyle/>
          <a:p>
            <a:pPr marL="266700" lvl="0" indent="0" algn="l" rtl="0">
              <a:lnSpc>
                <a:spcPct val="115000"/>
              </a:lnSpc>
              <a:spcBef>
                <a:spcPts val="0"/>
              </a:spcBef>
              <a:spcAft>
                <a:spcPts val="0"/>
              </a:spcAft>
              <a:buSzPts val="1100"/>
              <a:buNone/>
            </a:pPr>
            <a:r>
              <a:rPr lang="en-GB" sz="1200" b="1" dirty="0">
                <a:solidFill>
                  <a:schemeClr val="dk1"/>
                </a:solidFill>
              </a:rPr>
              <a:t>Purpose of this phase</a:t>
            </a:r>
            <a:endParaRPr sz="1200" dirty="0"/>
          </a:p>
          <a:p>
            <a:pPr indent="-298450">
              <a:buSzPts val="1100"/>
              <a:buChar char="○"/>
            </a:pPr>
            <a:r>
              <a:rPr lang="en-GB" sz="1200" dirty="0">
                <a:solidFill>
                  <a:schemeClr val="dk1"/>
                </a:solidFill>
                <a:latin typeface="Century Gothic" panose="020B0502020202020204" pitchFamily="34" charset="0"/>
              </a:rPr>
              <a:t>Evaluate the impact of the educational scenario from two angles:</a:t>
            </a:r>
            <a:endParaRPr sz="1200" dirty="0">
              <a:latin typeface="Century Gothic" panose="020B0502020202020204" pitchFamily="34" charset="0"/>
            </a:endParaRPr>
          </a:p>
          <a:p>
            <a:pPr lvl="1" indent="-298450">
              <a:buSzPts val="1100"/>
              <a:buChar char="■"/>
            </a:pPr>
            <a:r>
              <a:rPr lang="en-GB" sz="1200" dirty="0">
                <a:solidFill>
                  <a:schemeClr val="dk1"/>
                </a:solidFill>
                <a:latin typeface="Century Gothic" panose="020B0502020202020204" pitchFamily="34" charset="0"/>
              </a:rPr>
              <a:t>Student learning (knowledge, 4Cs, engagement)</a:t>
            </a:r>
            <a:endParaRPr sz="1200" dirty="0">
              <a:latin typeface="Century Gothic" panose="020B0502020202020204" pitchFamily="34" charset="0"/>
            </a:endParaRPr>
          </a:p>
          <a:p>
            <a:pPr lvl="1" indent="-298450">
              <a:buSzPts val="1100"/>
              <a:buChar char="■"/>
            </a:pPr>
            <a:r>
              <a:rPr lang="en-GB" sz="1200" dirty="0">
                <a:solidFill>
                  <a:schemeClr val="dk1"/>
                </a:solidFill>
                <a:latin typeface="Century Gothic" panose="020B0502020202020204" pitchFamily="34" charset="0"/>
              </a:rPr>
              <a:t>Scenario effectiveness (design, tools, activities, timing)</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Define how formative and summative assessment will be carried out</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Specify which 4Cs rubric will be applied (critical for AI data collection)</a:t>
            </a:r>
            <a:endParaRPr sz="1200" dirty="0">
              <a:latin typeface="Century Gothic" panose="020B0502020202020204" pitchFamily="34" charset="0"/>
            </a:endParaRPr>
          </a:p>
          <a:p>
            <a:pPr marL="266700" lvl="0" indent="0" algn="l" rtl="0">
              <a:lnSpc>
                <a:spcPct val="115000"/>
              </a:lnSpc>
              <a:spcBef>
                <a:spcPts val="0"/>
              </a:spcBef>
              <a:spcAft>
                <a:spcPts val="0"/>
              </a:spcAft>
              <a:buSzPts val="1100"/>
              <a:buNone/>
            </a:pPr>
            <a:r>
              <a:rPr lang="en-GB" sz="1200" b="1" dirty="0">
                <a:solidFill>
                  <a:schemeClr val="dk1"/>
                </a:solidFill>
              </a:rPr>
              <a:t>Key design questions</a:t>
            </a:r>
            <a:endParaRPr sz="1200" dirty="0"/>
          </a:p>
          <a:p>
            <a:pPr indent="-298450">
              <a:buSzPts val="1100"/>
              <a:buChar char="○"/>
            </a:pPr>
            <a:r>
              <a:rPr lang="en-GB" sz="1200" dirty="0">
                <a:solidFill>
                  <a:schemeClr val="dk1"/>
                </a:solidFill>
                <a:latin typeface="Century Gothic" panose="020B0502020202020204" pitchFamily="34" charset="0"/>
              </a:rPr>
              <a:t>How will you measure learning outcomes for content and 4Cs?</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Which formative assessments will run during the scenario, and which summative ones at the end?</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What 4Cs rubrics will you use, and for which activities?</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How will you collect data on student performances?</a:t>
            </a:r>
            <a:endParaRPr sz="1200" dirty="0">
              <a:latin typeface="Century Gothic" panose="020B0502020202020204" pitchFamily="34" charset="0"/>
            </a:endParaRPr>
          </a:p>
        </p:txBody>
      </p:sp>
      <p:pic>
        <p:nvPicPr>
          <p:cNvPr id="984" name="Google Shape;984;g3a4a37d3511_0_1048"/>
          <p:cNvPicPr preferRelativeResize="0"/>
          <p:nvPr/>
        </p:nvPicPr>
        <p:blipFill rotWithShape="1">
          <a:blip r:embed="rId3">
            <a:alphaModFix/>
          </a:blip>
          <a:srcRect/>
          <a:stretch/>
        </p:blipFill>
        <p:spPr>
          <a:xfrm>
            <a:off x="207407" y="3760317"/>
            <a:ext cx="1664676" cy="1607613"/>
          </a:xfrm>
          <a:prstGeom prst="rect">
            <a:avLst/>
          </a:prstGeom>
          <a:noFill/>
          <a:ln>
            <a:noFill/>
          </a:ln>
        </p:spPr>
      </p:pic>
      <p:sp>
        <p:nvSpPr>
          <p:cNvPr id="985" name="Google Shape;985;g3a4a37d3511_0_1048"/>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dirty="0">
                <a:solidFill>
                  <a:srgbClr val="000000"/>
                </a:solidFill>
                <a:latin typeface="Bebas Neue"/>
                <a:ea typeface="Bebas Neue"/>
                <a:cs typeface="Bebas Neue"/>
                <a:sym typeface="Bebas Neue"/>
              </a:rPr>
              <a:t>Evaluation &amp; feedback</a:t>
            </a:r>
            <a:endParaRPr dirty="0"/>
          </a:p>
        </p:txBody>
      </p:sp>
      <p:sp>
        <p:nvSpPr>
          <p:cNvPr id="986" name="Google Shape;986;g3a4a37d3511_0_1048"/>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“the data”</a:t>
            </a:r>
            <a:endParaRPr/>
          </a:p>
        </p:txBody>
      </p:sp>
      <p:sp>
        <p:nvSpPr>
          <p:cNvPr id="987" name="Google Shape;987;g3a4a37d3511_0_1048"/>
          <p:cNvSpPr/>
          <p:nvPr/>
        </p:nvSpPr>
        <p:spPr>
          <a:xfrm>
            <a:off x="1664675" y="4287612"/>
            <a:ext cx="7303999" cy="728100"/>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720725" marR="0" lvl="0"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720725"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When possible, assess the same objective with more than one product type (e.g. report OR video) while using the same rubric criteria.</a:t>
            </a:r>
            <a:endParaRPr sz="1200" b="0" i="0" u="none" strike="noStrike" cap="none" dirty="0">
              <a:solidFill>
                <a:srgbClr val="000000"/>
              </a:solidFill>
              <a:latin typeface="Century Gothic" panose="020B0502020202020204" pitchFamily="34" charset="0"/>
              <a:sym typeface="Arial"/>
            </a:endParaRPr>
          </a:p>
        </p:txBody>
      </p:sp>
      <p:pic>
        <p:nvPicPr>
          <p:cNvPr id="988" name="Google Shape;988;g3a4a37d3511_0_1048" descr="Lightbulb and gear with solid fill"/>
          <p:cNvPicPr preferRelativeResize="0"/>
          <p:nvPr/>
        </p:nvPicPr>
        <p:blipFill rotWithShape="1">
          <a:blip r:embed="rId4">
            <a:alphaModFix/>
          </a:blip>
          <a:srcRect/>
          <a:stretch/>
        </p:blipFill>
        <p:spPr>
          <a:xfrm>
            <a:off x="1872083" y="4425868"/>
            <a:ext cx="498628" cy="498628"/>
          </a:xfrm>
          <a:prstGeom prst="rect">
            <a:avLst/>
          </a:prstGeom>
          <a:noFill/>
          <a:ln>
            <a:noFill/>
          </a:ln>
        </p:spPr>
      </p:pic>
      <p:sp>
        <p:nvSpPr>
          <p:cNvPr id="989" name="Google Shape;989;g3a4a37d3511_0_1048"/>
          <p:cNvSpPr txBox="1">
            <a:spLocks noGrp="1"/>
          </p:cNvSpPr>
          <p:nvPr>
            <p:ph type="body" idx="1"/>
          </p:nvPr>
        </p:nvSpPr>
        <p:spPr>
          <a:xfrm>
            <a:off x="5495345" y="1355570"/>
            <a:ext cx="3767226" cy="3105900"/>
          </a:xfrm>
          <a:prstGeom prst="rect">
            <a:avLst/>
          </a:prstGeom>
          <a:noFill/>
          <a:ln>
            <a:noFill/>
          </a:ln>
        </p:spPr>
        <p:txBody>
          <a:bodyPr spcFirstLastPara="1" wrap="square" lIns="91425" tIns="91425" rIns="91425" bIns="91425" anchor="t" anchorCtr="0">
            <a:normAutofit/>
          </a:bodyPr>
          <a:lstStyle/>
          <a:p>
            <a:pPr marL="266700" lvl="0" indent="0" algn="l" rtl="0">
              <a:lnSpc>
                <a:spcPct val="115000"/>
              </a:lnSpc>
              <a:spcBef>
                <a:spcPts val="0"/>
              </a:spcBef>
              <a:spcAft>
                <a:spcPts val="0"/>
              </a:spcAft>
              <a:buSzPts val="1100"/>
              <a:buNone/>
            </a:pPr>
            <a:r>
              <a:rPr lang="en-GB" sz="1200" b="1" dirty="0">
                <a:solidFill>
                  <a:schemeClr val="dk1"/>
                </a:solidFill>
              </a:rPr>
              <a:t>Concrete actions</a:t>
            </a:r>
            <a:endParaRPr sz="1200" dirty="0"/>
          </a:p>
          <a:p>
            <a:pPr indent="-298450">
              <a:buSzPts val="1100"/>
              <a:buChar char="○"/>
            </a:pPr>
            <a:r>
              <a:rPr lang="en-GB" sz="1200" dirty="0">
                <a:solidFill>
                  <a:schemeClr val="dk1"/>
                </a:solidFill>
                <a:latin typeface="Century Gothic" panose="020B0502020202020204" pitchFamily="34" charset="0"/>
              </a:rPr>
              <a:t>Define 1–2 summative assessment tasks aligned with your Phase C objectives</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Attach 4Cs rubrics (with proper tagging, levels 0.25–1.0) to at least one key activity per module</a:t>
            </a:r>
            <a:endParaRPr sz="1200" dirty="0">
              <a:latin typeface="Century Gothic" panose="020B0502020202020204" pitchFamily="34" charset="0"/>
            </a:endParaRPr>
          </a:p>
          <a:p>
            <a:pPr indent="-298450">
              <a:buSzPts val="1100"/>
              <a:buChar char="○"/>
            </a:pPr>
            <a:r>
              <a:rPr lang="en-GB" sz="1200" dirty="0">
                <a:solidFill>
                  <a:schemeClr val="dk1"/>
                </a:solidFill>
                <a:latin typeface="Century Gothic" panose="020B0502020202020204" pitchFamily="34" charset="0"/>
              </a:rPr>
              <a:t>After implementation, review:</a:t>
            </a:r>
            <a:endParaRPr sz="1200" dirty="0">
              <a:latin typeface="Century Gothic" panose="020B0502020202020204" pitchFamily="34" charset="0"/>
            </a:endParaRPr>
          </a:p>
          <a:p>
            <a:pPr lvl="1" indent="-298450">
              <a:buSzPts val="1100"/>
              <a:buChar char="■"/>
            </a:pPr>
            <a:r>
              <a:rPr lang="en-GB" sz="1200" dirty="0">
                <a:solidFill>
                  <a:schemeClr val="dk1"/>
                </a:solidFill>
                <a:latin typeface="Century Gothic" panose="020B0502020202020204" pitchFamily="34" charset="0"/>
              </a:rPr>
              <a:t>Learner performance data</a:t>
            </a:r>
            <a:endParaRPr sz="1200" dirty="0">
              <a:latin typeface="Century Gothic" panose="020B0502020202020204" pitchFamily="34" charset="0"/>
            </a:endParaRPr>
          </a:p>
          <a:p>
            <a:pPr lvl="1" indent="-298450">
              <a:buSzPts val="1100"/>
              <a:buChar char="■"/>
            </a:pPr>
            <a:r>
              <a:rPr lang="en-GB" sz="1200" dirty="0">
                <a:solidFill>
                  <a:schemeClr val="dk1"/>
                </a:solidFill>
                <a:latin typeface="Century Gothic" panose="020B0502020202020204" pitchFamily="34" charset="0"/>
              </a:rPr>
              <a:t>Engagement data</a:t>
            </a:r>
            <a:endParaRPr sz="1200" dirty="0">
              <a:latin typeface="Century Gothic" panose="020B0502020202020204" pitchFamily="34" charset="0"/>
            </a:endParaRPr>
          </a:p>
          <a:p>
            <a:pPr lvl="1" indent="-298450">
              <a:buSzPts val="1100"/>
              <a:buChar char="■"/>
            </a:pPr>
            <a:r>
              <a:rPr lang="en-GB" sz="1200" dirty="0">
                <a:solidFill>
                  <a:schemeClr val="dk1"/>
                </a:solidFill>
                <a:latin typeface="Century Gothic" panose="020B0502020202020204" pitchFamily="34" charset="0"/>
              </a:rPr>
              <a:t>Qualitative feedback</a:t>
            </a:r>
            <a:endParaRPr sz="12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6" name="Google Shape;996;g3a4a37d3511_0_1060"/>
          <p:cNvSpPr txBox="1">
            <a:spLocks noGrp="1"/>
          </p:cNvSpPr>
          <p:nvPr>
            <p:ph type="title"/>
          </p:nvPr>
        </p:nvSpPr>
        <p:spPr>
          <a:xfrm>
            <a:off x="311062" y="10697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The 8 phases of tesa</a:t>
            </a:r>
            <a:endParaRPr>
              <a:latin typeface="Bebas Neue"/>
              <a:ea typeface="Bebas Neue"/>
              <a:cs typeface="Bebas Neue"/>
              <a:sym typeface="Bebas Neue"/>
            </a:endParaRPr>
          </a:p>
        </p:txBody>
      </p:sp>
      <p:graphicFrame>
        <p:nvGraphicFramePr>
          <p:cNvPr id="2" name="Diagram 1">
            <a:extLst>
              <a:ext uri="{FF2B5EF4-FFF2-40B4-BE49-F238E27FC236}">
                <a16:creationId xmlns:a16="http://schemas.microsoft.com/office/drawing/2014/main" id="{FAC048BE-7035-1947-807A-CB69D77786BC}"/>
              </a:ext>
            </a:extLst>
          </p:cNvPr>
          <p:cNvGraphicFramePr/>
          <p:nvPr>
            <p:extLst>
              <p:ext uri="{D42A27DB-BD31-4B8C-83A1-F6EECF244321}">
                <p14:modId xmlns:p14="http://schemas.microsoft.com/office/powerpoint/2010/main" val="2436313519"/>
              </p:ext>
            </p:extLst>
          </p:nvPr>
        </p:nvGraphicFramePr>
        <p:xfrm>
          <a:off x="400800" y="6796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3a4a37d3511_0_132"/>
          <p:cNvSpPr txBox="1">
            <a:spLocks noGrp="1"/>
          </p:cNvSpPr>
          <p:nvPr>
            <p:ph type="title"/>
          </p:nvPr>
        </p:nvSpPr>
        <p:spPr>
          <a:xfrm>
            <a:off x="311700" y="6754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400" dirty="0">
                <a:latin typeface="Bebas Neue"/>
                <a:ea typeface="Bebas Neue"/>
                <a:cs typeface="Bebas Neue"/>
                <a:sym typeface="Bebas Neue"/>
              </a:rPr>
              <a:t>Objectives</a:t>
            </a:r>
            <a:endParaRPr sz="4400" dirty="0">
              <a:latin typeface="Bebas Neue"/>
              <a:ea typeface="Bebas Neue"/>
              <a:cs typeface="Bebas Neue"/>
              <a:sym typeface="Bebas Neue"/>
            </a:endParaRPr>
          </a:p>
        </p:txBody>
      </p:sp>
      <p:sp>
        <p:nvSpPr>
          <p:cNvPr id="90" name="Google Shape;90;g3a4a37d3511_0_1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GB" dirty="0">
                <a:solidFill>
                  <a:schemeClr val="dk1"/>
                </a:solidFill>
              </a:rPr>
              <a:t>These slides will support you to:</a:t>
            </a:r>
            <a:endParaRPr dirty="0"/>
          </a:p>
          <a:p>
            <a:pPr indent="-298450">
              <a:spcBef>
                <a:spcPts val="1200"/>
              </a:spcBef>
              <a:buClr>
                <a:schemeClr val="dk1"/>
              </a:buClr>
              <a:buSzPts val="1100"/>
            </a:pPr>
            <a:r>
              <a:rPr lang="en-GB" dirty="0">
                <a:solidFill>
                  <a:schemeClr val="dk1"/>
                </a:solidFill>
              </a:rPr>
              <a:t>Understand the augMENTOR solution components</a:t>
            </a:r>
            <a:endParaRPr dirty="0">
              <a:solidFill>
                <a:schemeClr val="dk1"/>
              </a:solidFill>
            </a:endParaRPr>
          </a:p>
          <a:p>
            <a:pPr indent="-298450">
              <a:spcBef>
                <a:spcPts val="1200"/>
              </a:spcBef>
              <a:buClr>
                <a:schemeClr val="dk1"/>
              </a:buClr>
              <a:buSzPts val="1100"/>
            </a:pPr>
            <a:r>
              <a:rPr lang="en-GB" dirty="0">
                <a:solidFill>
                  <a:schemeClr val="dk1"/>
                </a:solidFill>
              </a:rPr>
              <a:t>Adapt an existing lesson to the TESA phases</a:t>
            </a:r>
          </a:p>
          <a:p>
            <a:pPr indent="-298450">
              <a:spcBef>
                <a:spcPts val="1200"/>
              </a:spcBef>
              <a:buClr>
                <a:schemeClr val="dk1"/>
              </a:buClr>
              <a:buSzPts val="1100"/>
            </a:pPr>
            <a:r>
              <a:rPr lang="en-GB" dirty="0">
                <a:solidFill>
                  <a:schemeClr val="dk1"/>
                </a:solidFill>
              </a:rPr>
              <a:t>Learn about the 4Cs and how to assess them</a:t>
            </a:r>
          </a:p>
          <a:p>
            <a:pPr indent="-298450">
              <a:spcBef>
                <a:spcPts val="1200"/>
              </a:spcBef>
              <a:buClr>
                <a:schemeClr val="dk1"/>
              </a:buClr>
              <a:buSzPts val="1100"/>
            </a:pPr>
            <a:r>
              <a:rPr lang="en-US" dirty="0">
                <a:solidFill>
                  <a:schemeClr val="dk1"/>
                </a:solidFill>
              </a:rPr>
              <a:t>Structure your course more efficiently</a:t>
            </a:r>
          </a:p>
          <a:p>
            <a:pPr indent="-298450">
              <a:spcBef>
                <a:spcPts val="1200"/>
              </a:spcBef>
              <a:buClr>
                <a:schemeClr val="dk1"/>
              </a:buClr>
              <a:buSzPts val="1100"/>
            </a:pPr>
            <a:endParaRPr dirty="0">
              <a:solidFill>
                <a:schemeClr val="dk1"/>
              </a:solidFill>
            </a:endParaRPr>
          </a:p>
          <a:p>
            <a:pPr marL="114300" lvl="0" indent="0" algn="l" rtl="0">
              <a:lnSpc>
                <a:spcPct val="115000"/>
              </a:lnSpc>
              <a:spcBef>
                <a:spcPts val="0"/>
              </a:spcBef>
              <a:spcAft>
                <a:spcPts val="0"/>
              </a:spcAft>
              <a:buSzPts val="1800"/>
              <a:buNone/>
            </a:pPr>
            <a:endParaRPr dirty="0">
              <a:solidFill>
                <a:schemeClr val="dk1"/>
              </a:solidFill>
            </a:endParaRPr>
          </a:p>
          <a:p>
            <a:pPr marL="457200" lvl="0" indent="-228600" algn="l" rtl="0">
              <a:lnSpc>
                <a:spcPct val="115000"/>
              </a:lnSpc>
              <a:spcBef>
                <a:spcPts val="0"/>
              </a:spcBef>
              <a:spcAft>
                <a:spcPts val="0"/>
              </a:spcAft>
              <a:buSzPts val="1800"/>
              <a:buNone/>
            </a:pPr>
            <a:endParaRPr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2" name="Google Shape;1092;g3a4a37d3511_0_1155"/>
          <p:cNvSpPr txBox="1">
            <a:spLocks noGrp="1"/>
          </p:cNvSpPr>
          <p:nvPr>
            <p:ph type="title"/>
          </p:nvPr>
        </p:nvSpPr>
        <p:spPr>
          <a:xfrm>
            <a:off x="311700" y="12850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latin typeface="Bebas Neue"/>
                <a:ea typeface="Bebas Neue"/>
                <a:cs typeface="Bebas Neue"/>
                <a:sym typeface="Bebas Neue"/>
              </a:rPr>
              <a:t>Phase h: documentation &amp; reflection</a:t>
            </a:r>
            <a:endParaRPr>
              <a:latin typeface="Bebas Neue"/>
              <a:ea typeface="Bebas Neue"/>
              <a:cs typeface="Bebas Neue"/>
              <a:sym typeface="Bebas Neue"/>
            </a:endParaRPr>
          </a:p>
        </p:txBody>
      </p:sp>
      <p:sp>
        <p:nvSpPr>
          <p:cNvPr id="1093" name="Google Shape;1093;g3a4a37d3511_0_1155"/>
          <p:cNvSpPr txBox="1">
            <a:spLocks noGrp="1"/>
          </p:cNvSpPr>
          <p:nvPr>
            <p:ph type="body" idx="1"/>
          </p:nvPr>
        </p:nvSpPr>
        <p:spPr>
          <a:xfrm>
            <a:off x="0" y="1291915"/>
            <a:ext cx="7754399" cy="3598217"/>
          </a:xfrm>
          <a:prstGeom prst="rect">
            <a:avLst/>
          </a:prstGeom>
          <a:noFill/>
          <a:ln>
            <a:noFill/>
          </a:ln>
        </p:spPr>
        <p:txBody>
          <a:bodyPr spcFirstLastPara="1" wrap="square" lIns="91425" tIns="91425" rIns="91425" bIns="91425" anchor="t" anchorCtr="0">
            <a:noAutofit/>
          </a:bodyPr>
          <a:lstStyle/>
          <a:p>
            <a:pPr marL="266700" lvl="0" indent="0" algn="l" rtl="0">
              <a:lnSpc>
                <a:spcPct val="115000"/>
              </a:lnSpc>
              <a:spcBef>
                <a:spcPts val="0"/>
              </a:spcBef>
              <a:spcAft>
                <a:spcPts val="0"/>
              </a:spcAft>
              <a:buSzPct val="100000"/>
              <a:buNone/>
            </a:pPr>
            <a:r>
              <a:rPr lang="en-GB" sz="1100" b="1" dirty="0">
                <a:solidFill>
                  <a:schemeClr val="dk1"/>
                </a:solidFill>
              </a:rPr>
              <a:t>Purpose of this phase</a:t>
            </a:r>
            <a:endParaRPr sz="1100" dirty="0"/>
          </a:p>
          <a:p>
            <a:pPr indent="-287287">
              <a:buSzPct val="100000"/>
              <a:buChar char="○"/>
            </a:pPr>
            <a:r>
              <a:rPr lang="en-GB" sz="1100" dirty="0">
                <a:solidFill>
                  <a:schemeClr val="dk1"/>
                </a:solidFill>
                <a:latin typeface="Century Gothic" panose="020B0502020202020204" pitchFamily="34" charset="0"/>
              </a:rPr>
              <a:t>Systematically document the scenario: context, design, implementation, and outcomes.</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Engage in professional reflection on what worked, what didn’t, and why.</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Make the scenario reusable and shareable</a:t>
            </a:r>
          </a:p>
          <a:p>
            <a:pPr marL="914400" lvl="1" indent="-287287" algn="l" rtl="0">
              <a:lnSpc>
                <a:spcPct val="115000"/>
              </a:lnSpc>
              <a:spcBef>
                <a:spcPts val="0"/>
              </a:spcBef>
              <a:spcAft>
                <a:spcPts val="0"/>
              </a:spcAft>
              <a:buSzPct val="100000"/>
              <a:buChar char="○"/>
            </a:pPr>
            <a:endParaRPr sz="1100" dirty="0">
              <a:latin typeface="Century Gothic" panose="020B0502020202020204" pitchFamily="34" charset="0"/>
            </a:endParaRPr>
          </a:p>
          <a:p>
            <a:pPr marL="266700" lvl="0" indent="0" algn="l" rtl="0">
              <a:lnSpc>
                <a:spcPct val="115000"/>
              </a:lnSpc>
              <a:spcBef>
                <a:spcPts val="0"/>
              </a:spcBef>
              <a:spcAft>
                <a:spcPts val="0"/>
              </a:spcAft>
              <a:buSzPct val="100000"/>
              <a:buNone/>
            </a:pPr>
            <a:r>
              <a:rPr lang="en-GB" sz="1100" b="1" dirty="0">
                <a:solidFill>
                  <a:schemeClr val="dk1"/>
                </a:solidFill>
              </a:rPr>
              <a:t>Key design questions</a:t>
            </a:r>
            <a:endParaRPr sz="1100" dirty="0"/>
          </a:p>
          <a:p>
            <a:pPr indent="-287287">
              <a:buSzPct val="100000"/>
              <a:buChar char="○"/>
            </a:pPr>
            <a:r>
              <a:rPr lang="en-GB" sz="1100" dirty="0">
                <a:solidFill>
                  <a:schemeClr val="dk1"/>
                </a:solidFill>
                <a:latin typeface="Century Gothic" panose="020B0502020202020204" pitchFamily="34" charset="0"/>
              </a:rPr>
              <a:t>What should be documented so that someone else could understand and reuse this scenario?</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What evidence can be found about:</a:t>
            </a:r>
            <a:endParaRPr sz="1100" dirty="0">
              <a:latin typeface="Century Gothic" panose="020B0502020202020204" pitchFamily="34" charset="0"/>
            </a:endParaRPr>
          </a:p>
          <a:p>
            <a:pPr lvl="1" indent="-287287">
              <a:buSzPct val="100000"/>
              <a:buChar char="■"/>
            </a:pPr>
            <a:r>
              <a:rPr lang="en-GB" sz="1100" dirty="0">
                <a:solidFill>
                  <a:schemeClr val="dk1"/>
                </a:solidFill>
                <a:latin typeface="Century Gothic" panose="020B0502020202020204" pitchFamily="34" charset="0"/>
              </a:rPr>
              <a:t>Content learning</a:t>
            </a:r>
            <a:endParaRPr sz="1100" dirty="0">
              <a:latin typeface="Century Gothic" panose="020B0502020202020204" pitchFamily="34" charset="0"/>
            </a:endParaRPr>
          </a:p>
          <a:p>
            <a:pPr lvl="1" indent="-287287">
              <a:buSzPct val="100000"/>
              <a:buChar char="■"/>
            </a:pPr>
            <a:r>
              <a:rPr lang="en-GB" sz="1100" dirty="0">
                <a:solidFill>
                  <a:schemeClr val="dk1"/>
                </a:solidFill>
                <a:latin typeface="Century Gothic" panose="020B0502020202020204" pitchFamily="34" charset="0"/>
              </a:rPr>
              <a:t>Development of the 4Cs</a:t>
            </a:r>
            <a:endParaRPr sz="1100" dirty="0">
              <a:latin typeface="Century Gothic" panose="020B0502020202020204" pitchFamily="34" charset="0"/>
            </a:endParaRPr>
          </a:p>
          <a:p>
            <a:pPr lvl="1" indent="-287287">
              <a:buSzPct val="100000"/>
              <a:buChar char="■"/>
            </a:pPr>
            <a:r>
              <a:rPr lang="en-GB" sz="1100" dirty="0">
                <a:solidFill>
                  <a:schemeClr val="dk1"/>
                </a:solidFill>
                <a:latin typeface="Century Gothic" panose="020B0502020202020204" pitchFamily="34" charset="0"/>
              </a:rPr>
              <a:t>Engagement, motivation, difficulties</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What did this experience tell you about the strengths and weaknesses of this scenario?</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How did the digital tools support learning?</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What do the learners’ voices reveal?</a:t>
            </a:r>
            <a:endParaRPr sz="1100" dirty="0">
              <a:latin typeface="Century Gothic" panose="020B0502020202020204" pitchFamily="34" charset="0"/>
            </a:endParaRPr>
          </a:p>
          <a:p>
            <a:pPr indent="-287287">
              <a:buSzPct val="100000"/>
              <a:buChar char="○"/>
            </a:pPr>
            <a:r>
              <a:rPr lang="en-GB" sz="1100" dirty="0">
                <a:solidFill>
                  <a:schemeClr val="dk1"/>
                </a:solidFill>
                <a:latin typeface="Century Gothic" panose="020B0502020202020204" pitchFamily="34" charset="0"/>
              </a:rPr>
              <a:t>Which specific changes should be made next time?</a:t>
            </a:r>
          </a:p>
          <a:p>
            <a:pPr marL="914400" lvl="1" indent="-287287" algn="l" rtl="0">
              <a:lnSpc>
                <a:spcPct val="115000"/>
              </a:lnSpc>
              <a:spcBef>
                <a:spcPts val="0"/>
              </a:spcBef>
              <a:spcAft>
                <a:spcPts val="0"/>
              </a:spcAft>
              <a:buSzPct val="100000"/>
              <a:buChar char="○"/>
            </a:pPr>
            <a:endParaRPr lang="en-GB" sz="1100" dirty="0">
              <a:solidFill>
                <a:schemeClr val="dk1"/>
              </a:solidFill>
              <a:latin typeface="Century Gothic" panose="020B0502020202020204" pitchFamily="34" charset="0"/>
            </a:endParaRPr>
          </a:p>
          <a:p>
            <a:pPr marL="158750" lvl="0" indent="0">
              <a:buSzPts val="1100"/>
              <a:buNone/>
            </a:pPr>
            <a:r>
              <a:rPr lang="en-US" sz="1100" b="1" dirty="0">
                <a:solidFill>
                  <a:schemeClr val="dk1"/>
                </a:solidFill>
              </a:rPr>
              <a:t>Concrete actions</a:t>
            </a:r>
          </a:p>
          <a:p>
            <a:pPr indent="-298450">
              <a:buSzPts val="1100"/>
            </a:pPr>
            <a:r>
              <a:rPr lang="en-US" sz="1100" dirty="0">
                <a:solidFill>
                  <a:schemeClr val="dk1"/>
                </a:solidFill>
                <a:latin typeface="Century Gothic" panose="020B0502020202020204" pitchFamily="34" charset="0"/>
              </a:rPr>
              <a:t>Document the key learnings </a:t>
            </a:r>
          </a:p>
          <a:p>
            <a:pPr indent="-298450">
              <a:buSzPts val="1100"/>
            </a:pPr>
            <a:r>
              <a:rPr lang="en-US" sz="1100" dirty="0">
                <a:solidFill>
                  <a:schemeClr val="dk1"/>
                </a:solidFill>
                <a:latin typeface="Century Gothic" panose="020B0502020202020204" pitchFamily="34" charset="0"/>
              </a:rPr>
              <a:t>Create guidelines for reuse</a:t>
            </a:r>
            <a:endParaRPr sz="1100" dirty="0">
              <a:solidFill>
                <a:schemeClr val="dk1"/>
              </a:solidFill>
              <a:latin typeface="Century Gothic" panose="020B0502020202020204" pitchFamily="34" charset="0"/>
            </a:endParaRPr>
          </a:p>
        </p:txBody>
      </p:sp>
      <p:sp>
        <p:nvSpPr>
          <p:cNvPr id="1095" name="Google Shape;1095;g3a4a37d3511_0_1155"/>
          <p:cNvSpPr txBox="1"/>
          <p:nvPr/>
        </p:nvSpPr>
        <p:spPr>
          <a:xfrm>
            <a:off x="311700" y="986270"/>
            <a:ext cx="43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dirty="0">
                <a:solidFill>
                  <a:srgbClr val="000000"/>
                </a:solidFill>
                <a:latin typeface="Bebas Neue"/>
                <a:ea typeface="Bebas Neue"/>
                <a:cs typeface="Bebas Neue"/>
                <a:sym typeface="Bebas Neue"/>
              </a:rPr>
              <a:t>Scenario documentation</a:t>
            </a:r>
            <a:endParaRPr dirty="0"/>
          </a:p>
        </p:txBody>
      </p:sp>
      <p:sp>
        <p:nvSpPr>
          <p:cNvPr id="1096" name="Google Shape;1096;g3a4a37d3511_0_1155"/>
          <p:cNvSpPr txBox="1"/>
          <p:nvPr/>
        </p:nvSpPr>
        <p:spPr>
          <a:xfrm>
            <a:off x="311699" y="659071"/>
            <a:ext cx="30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none" strike="noStrike" cap="none">
                <a:solidFill>
                  <a:srgbClr val="000000"/>
                </a:solidFill>
                <a:latin typeface="Bebas Neue"/>
                <a:ea typeface="Bebas Neue"/>
                <a:cs typeface="Bebas Neue"/>
                <a:sym typeface="Bebas Neue"/>
              </a:rPr>
              <a:t>“institutional context”</a:t>
            </a:r>
            <a:endParaRPr/>
          </a:p>
        </p:txBody>
      </p:sp>
      <p:sp>
        <p:nvSpPr>
          <p:cNvPr id="1097" name="Google Shape;1097;g3a4a37d3511_0_1155"/>
          <p:cNvSpPr/>
          <p:nvPr/>
        </p:nvSpPr>
        <p:spPr>
          <a:xfrm>
            <a:off x="6630619" y="3363885"/>
            <a:ext cx="2433600" cy="1694607"/>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85725" marR="0" lvl="0" rtl="0">
              <a:lnSpc>
                <a:spcPct val="100000"/>
              </a:lnSpc>
              <a:spcBef>
                <a:spcPts val="0"/>
              </a:spcBef>
              <a:spcAft>
                <a:spcPts val="0"/>
              </a:spcAft>
              <a:buClr>
                <a:srgbClr val="000000"/>
              </a:buClr>
              <a:buSzPts val="1400"/>
              <a:buFont typeface="Arial"/>
              <a:buNone/>
            </a:pPr>
            <a:endParaRPr lang="en-GB" sz="1400" b="1" i="0" u="none" strike="noStrike" cap="none" dirty="0">
              <a:solidFill>
                <a:schemeClr val="dk1"/>
              </a:solidFill>
              <a:latin typeface="Century Gothic" panose="020B0502020202020204" pitchFamily="34" charset="0"/>
              <a:sym typeface="Arial"/>
            </a:endParaRPr>
          </a:p>
          <a:p>
            <a:pPr marL="85725" marR="0" lvl="0"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UDL Tip:</a:t>
            </a:r>
            <a:endParaRPr sz="1400" b="0" i="0" u="none" strike="noStrike" cap="none" dirty="0">
              <a:solidFill>
                <a:srgbClr val="000000"/>
              </a:solidFill>
              <a:latin typeface="Century Gothic" panose="020B0502020202020204" pitchFamily="34" charset="0"/>
              <a:sym typeface="Arial"/>
            </a:endParaRPr>
          </a:p>
          <a:p>
            <a:pPr marL="85725"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In your reflection, ask:</a:t>
            </a:r>
            <a:br>
              <a:rPr lang="en-GB" sz="1200" b="0" i="0" u="none" strike="noStrike" cap="none" dirty="0">
                <a:solidFill>
                  <a:schemeClr val="dk1"/>
                </a:solidFill>
                <a:latin typeface="Century Gothic" panose="020B0502020202020204" pitchFamily="34" charset="0"/>
                <a:sym typeface="Arial"/>
              </a:rPr>
            </a:br>
            <a:r>
              <a:rPr lang="en-GB" sz="1200" b="0" i="0" u="none" strike="noStrike" cap="none" dirty="0">
                <a:solidFill>
                  <a:schemeClr val="dk1"/>
                </a:solidFill>
                <a:latin typeface="Century Gothic" panose="020B0502020202020204" pitchFamily="34" charset="0"/>
                <a:sym typeface="Arial"/>
              </a:rPr>
              <a:t>“</a:t>
            </a:r>
            <a:r>
              <a:rPr lang="en-GB" sz="1200" b="0" i="1" u="none" strike="noStrike" cap="none" dirty="0">
                <a:solidFill>
                  <a:schemeClr val="dk1"/>
                </a:solidFill>
                <a:latin typeface="Century Gothic" panose="020B0502020202020204" pitchFamily="34" charset="0"/>
                <a:sym typeface="Arial"/>
              </a:rPr>
              <a:t>Which students were left out  by my design</a:t>
            </a:r>
            <a:r>
              <a:rPr lang="en-GB" sz="1200" b="0" i="0" u="none" strike="noStrike" cap="none" dirty="0">
                <a:solidFill>
                  <a:schemeClr val="dk1"/>
                </a:solidFill>
                <a:latin typeface="Century Gothic" panose="020B0502020202020204" pitchFamily="34" charset="0"/>
                <a:sym typeface="Arial"/>
              </a:rPr>
              <a:t>?” Then adjust materials, options, and </a:t>
            </a:r>
            <a:r>
              <a:rPr lang="en-GB" sz="1200" dirty="0">
                <a:solidFill>
                  <a:schemeClr val="dk1"/>
                </a:solidFill>
                <a:latin typeface="Century Gothic" panose="020B0502020202020204" pitchFamily="34" charset="0"/>
              </a:rPr>
              <a:t>t</a:t>
            </a:r>
            <a:r>
              <a:rPr lang="en-GB" sz="1200" b="0" i="0" u="none" strike="noStrike" cap="none" dirty="0">
                <a:solidFill>
                  <a:schemeClr val="dk1"/>
                </a:solidFill>
                <a:latin typeface="Century Gothic" panose="020B0502020202020204" pitchFamily="34" charset="0"/>
                <a:sym typeface="Arial"/>
              </a:rPr>
              <a:t>ools, not just “</a:t>
            </a:r>
            <a:r>
              <a:rPr lang="en-GB" sz="1200" b="0" i="1" u="none" strike="noStrike" cap="none" dirty="0">
                <a:solidFill>
                  <a:schemeClr val="dk1"/>
                </a:solidFill>
                <a:latin typeface="Century Gothic" panose="020B0502020202020204" pitchFamily="34" charset="0"/>
                <a:sym typeface="Arial"/>
              </a:rPr>
              <a:t>student effort</a:t>
            </a:r>
            <a:r>
              <a:rPr lang="en-GB" sz="1200" b="0" i="0" u="none" strike="noStrike" cap="none" dirty="0">
                <a:solidFill>
                  <a:schemeClr val="dk1"/>
                </a:solidFill>
                <a:latin typeface="Century Gothic" panose="020B0502020202020204" pitchFamily="34" charset="0"/>
                <a:sym typeface="Arial"/>
              </a:rPr>
              <a:t>”.</a:t>
            </a:r>
            <a:endParaRPr sz="1200" b="0" i="0" u="none" strike="noStrike" cap="none" dirty="0">
              <a:solidFill>
                <a:srgbClr val="000000"/>
              </a:solidFill>
              <a:latin typeface="Century Gothic" panose="020B0502020202020204" pitchFamily="34" charset="0"/>
              <a:sym typeface="Arial"/>
            </a:endParaRPr>
          </a:p>
        </p:txBody>
      </p:sp>
      <p:pic>
        <p:nvPicPr>
          <p:cNvPr id="1098" name="Google Shape;1098;g3a4a37d3511_0_1155" descr="Lightbulb and gear with solid fill"/>
          <p:cNvPicPr preferRelativeResize="0"/>
          <p:nvPr/>
        </p:nvPicPr>
        <p:blipFill rotWithShape="1">
          <a:blip r:embed="rId3">
            <a:alphaModFix/>
          </a:blip>
          <a:srcRect/>
          <a:stretch/>
        </p:blipFill>
        <p:spPr>
          <a:xfrm>
            <a:off x="8495597" y="3420132"/>
            <a:ext cx="498628" cy="498628"/>
          </a:xfrm>
          <a:prstGeom prst="rect">
            <a:avLst/>
          </a:prstGeom>
          <a:noFill/>
          <a:ln>
            <a:noFill/>
          </a:ln>
        </p:spPr>
      </p:pic>
      <p:pic>
        <p:nvPicPr>
          <p:cNvPr id="2" name="Google Shape;984;g3a4a37d3511_0_1048">
            <a:extLst>
              <a:ext uri="{FF2B5EF4-FFF2-40B4-BE49-F238E27FC236}">
                <a16:creationId xmlns:a16="http://schemas.microsoft.com/office/drawing/2014/main" id="{C2980E27-B6B2-8874-74D8-6E57315DF7D6}"/>
              </a:ext>
            </a:extLst>
          </p:cNvPr>
          <p:cNvPicPr preferRelativeResize="0"/>
          <p:nvPr/>
        </p:nvPicPr>
        <p:blipFill rotWithShape="1">
          <a:blip r:embed="rId4">
            <a:alphaModFix/>
          </a:blip>
          <a:srcRect/>
          <a:stretch/>
        </p:blipFill>
        <p:spPr>
          <a:xfrm>
            <a:off x="5159529" y="3450879"/>
            <a:ext cx="1664676" cy="1607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F722511-8F25-8B66-39DA-ED7DCFB98668}"/>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2D9667E3-613E-F506-DC8C-EB552114CD35}"/>
              </a:ext>
            </a:extLst>
          </p:cNvPr>
          <p:cNvSpPr txBox="1">
            <a:spLocks noGrp="1"/>
          </p:cNvSpPr>
          <p:nvPr>
            <p:ph type="ctrTitle"/>
          </p:nvPr>
        </p:nvSpPr>
        <p:spPr>
          <a:xfrm>
            <a:off x="1001700" y="30348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augMENTOR solution</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t>
            </a:r>
            <a:r>
              <a:rPr lang="en-GB" sz="1800" dirty="0" err="1">
                <a:solidFill>
                  <a:schemeClr val="tx2">
                    <a:lumMod val="90000"/>
                  </a:schemeClr>
                </a:solidFill>
                <a:latin typeface="Bebas Neue"/>
                <a:ea typeface="Bebas Neue"/>
                <a:cs typeface="Bebas Neue"/>
                <a:sym typeface="Bebas Neue"/>
              </a:rPr>
              <a:t>tesa</a:t>
            </a:r>
            <a:r>
              <a:rPr lang="el-GR" sz="1800" dirty="0">
                <a:solidFill>
                  <a:schemeClr val="tx2">
                    <a:lumMod val="90000"/>
                  </a:schemeClr>
                </a:solidFill>
                <a:latin typeface="Bebas Neue"/>
                <a:ea typeface="Bebas Neue"/>
                <a:cs typeface="Bebas Neue"/>
                <a:sym typeface="Bebas Neue"/>
              </a:rPr>
              <a:t> </a:t>
            </a:r>
            <a:r>
              <a:rPr lang="en-US" sz="1800" dirty="0">
                <a:solidFill>
                  <a:schemeClr val="tx2">
                    <a:lumMod val="90000"/>
                  </a:schemeClr>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tx1"/>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2">
                    <a:lumMod val="90000"/>
                  </a:schemeClr>
                </a:solidFill>
                <a:latin typeface="Bebas Neue"/>
                <a:ea typeface="Bebas Neue"/>
                <a:cs typeface="Bebas Neue"/>
                <a:sym typeface="Bebas Neue"/>
              </a:rPr>
              <a:t>4cs</a:t>
            </a:r>
            <a:r>
              <a:rPr lang="en-US" sz="1800" dirty="0">
                <a:solidFill>
                  <a:schemeClr val="tx2">
                    <a:lumMod val="90000"/>
                  </a:schemeClr>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CREATE AN AUGMENTOR COURSE</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the </a:t>
            </a:r>
            <a:r>
              <a:rPr lang="en-US" sz="1800" dirty="0" err="1">
                <a:solidFill>
                  <a:schemeClr val="tx2">
                    <a:lumMod val="90000"/>
                  </a:schemeClr>
                </a:solidFill>
                <a:latin typeface="Bebas Neue"/>
                <a:ea typeface="Bebas Neue"/>
                <a:cs typeface="Bebas Neue"/>
                <a:sym typeface="Bebas Neue"/>
              </a:rPr>
              <a:t>augmentor</a:t>
            </a:r>
            <a:r>
              <a:rPr lang="en-US" sz="1800" dirty="0">
                <a:solidFill>
                  <a:schemeClr val="tx2">
                    <a:lumMod val="90000"/>
                  </a:schemeClr>
                </a:solidFill>
                <a:latin typeface="Bebas Neue"/>
                <a:ea typeface="Bebas Neue"/>
                <a:cs typeface="Bebas Neue"/>
                <a:sym typeface="Bebas Neue"/>
              </a:rPr>
              <a:t> platform</a:t>
            </a:r>
            <a:endParaRPr sz="3600" dirty="0">
              <a:solidFill>
                <a:schemeClr val="tx2">
                  <a:lumMod val="90000"/>
                </a:schemeClr>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A57AE2F9-E07A-3ABA-2F5F-7D5BB75E7545}"/>
              </a:ext>
            </a:extLst>
          </p:cNvPr>
          <p:cNvSpPr txBox="1">
            <a:spLocks noGrp="1"/>
          </p:cNvSpPr>
          <p:nvPr>
            <p:ph type="ctrTitle"/>
          </p:nvPr>
        </p:nvSpPr>
        <p:spPr>
          <a:xfrm>
            <a:off x="1159531" y="781118"/>
            <a:ext cx="85206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3484553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26" name="Google Shape;1126;g3a4a37d3511_0_11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CREATIVE PEDAGOGY AND THE 4Cs</a:t>
            </a:r>
            <a:endParaRPr sz="3700" dirty="0">
              <a:solidFill>
                <a:schemeClr val="dk1"/>
              </a:solidFill>
              <a:latin typeface="Bebas Neue"/>
              <a:ea typeface="Bebas Neue"/>
              <a:cs typeface="Bebas Neue"/>
              <a:sym typeface="Bebas Neue"/>
            </a:endParaRPr>
          </a:p>
        </p:txBody>
      </p:sp>
      <p:sp>
        <p:nvSpPr>
          <p:cNvPr id="1128" name="Google Shape;1128;g3a4a37d3511_0_1167"/>
          <p:cNvSpPr txBox="1">
            <a:spLocks noGrp="1"/>
          </p:cNvSpPr>
          <p:nvPr>
            <p:ph type="body" idx="1"/>
          </p:nvPr>
        </p:nvSpPr>
        <p:spPr>
          <a:xfrm>
            <a:off x="378526" y="1145274"/>
            <a:ext cx="4137898" cy="3801125"/>
          </a:xfrm>
          <a:prstGeom prst="rect">
            <a:avLst/>
          </a:prstGeom>
          <a:noFill/>
          <a:ln>
            <a:noFill/>
          </a:ln>
        </p:spPr>
        <p:txBody>
          <a:bodyPr spcFirstLastPara="1" wrap="square" lIns="91425" tIns="91425" rIns="91425" bIns="91425" anchor="t" anchorCtr="0">
            <a:normAutofit/>
          </a:bodyPr>
          <a:lstStyle/>
          <a:p>
            <a:pPr>
              <a:buSzPct val="100000"/>
            </a:pPr>
            <a:r>
              <a:rPr lang="en-US" sz="1050" b="1" dirty="0">
                <a:solidFill>
                  <a:schemeClr val="tx1"/>
                </a:solidFill>
              </a:rPr>
              <a:t>21st century competencies </a:t>
            </a:r>
            <a:r>
              <a:rPr lang="en-US" sz="1050" dirty="0">
                <a:solidFill>
                  <a:schemeClr val="tx1"/>
                </a:solidFill>
              </a:rPr>
              <a:t>equip learners to navigate in a rapidly evolving world shaped by digitalization, complexity, and innovation.</a:t>
            </a:r>
          </a:p>
          <a:p>
            <a:pPr>
              <a:buSzPct val="100000"/>
            </a:pPr>
            <a:endParaRPr lang="en-US" sz="1050" dirty="0">
              <a:solidFill>
                <a:schemeClr val="tx1"/>
              </a:solidFill>
            </a:endParaRPr>
          </a:p>
          <a:p>
            <a:pPr>
              <a:buSzPct val="100000"/>
            </a:pPr>
            <a:r>
              <a:rPr lang="en-US" sz="1050" b="1" dirty="0">
                <a:solidFill>
                  <a:schemeClr val="tx1"/>
                </a:solidFill>
              </a:rPr>
              <a:t>C</a:t>
            </a:r>
            <a:r>
              <a:rPr lang="en-US" sz="1050" dirty="0">
                <a:solidFill>
                  <a:schemeClr val="tx1"/>
                </a:solidFill>
              </a:rPr>
              <a:t>reativity, </a:t>
            </a:r>
            <a:r>
              <a:rPr lang="en-US" sz="1050" b="1" dirty="0">
                <a:solidFill>
                  <a:schemeClr val="tx1"/>
                </a:solidFill>
              </a:rPr>
              <a:t>C</a:t>
            </a:r>
            <a:r>
              <a:rPr lang="en-US" sz="1050" dirty="0">
                <a:solidFill>
                  <a:schemeClr val="tx1"/>
                </a:solidFill>
              </a:rPr>
              <a:t>ritical thinking, </a:t>
            </a:r>
            <a:r>
              <a:rPr lang="en-US" sz="1050" b="1" dirty="0">
                <a:solidFill>
                  <a:schemeClr val="tx1"/>
                </a:solidFill>
              </a:rPr>
              <a:t>C</a:t>
            </a:r>
            <a:r>
              <a:rPr lang="en-US" sz="1050" dirty="0">
                <a:solidFill>
                  <a:schemeClr val="tx1"/>
                </a:solidFill>
              </a:rPr>
              <a:t>ollaboration and </a:t>
            </a:r>
            <a:r>
              <a:rPr lang="en-US" sz="1050" b="1" dirty="0">
                <a:solidFill>
                  <a:schemeClr val="tx1"/>
                </a:solidFill>
              </a:rPr>
              <a:t>C</a:t>
            </a:r>
            <a:r>
              <a:rPr lang="en-US" sz="1050" dirty="0">
                <a:solidFill>
                  <a:schemeClr val="tx1"/>
                </a:solidFill>
              </a:rPr>
              <a:t>ommunication, - also known as the ‘4Cs’ </a:t>
            </a:r>
            <a:r>
              <a:rPr lang="el-GR" sz="1050" dirty="0">
                <a:solidFill>
                  <a:schemeClr val="tx1"/>
                </a:solidFill>
              </a:rPr>
              <a:t>- </a:t>
            </a:r>
            <a:r>
              <a:rPr lang="en-US" sz="1050" dirty="0">
                <a:solidFill>
                  <a:schemeClr val="tx1"/>
                </a:solidFill>
              </a:rPr>
              <a:t>are the core competences focusing particularly on </a:t>
            </a:r>
            <a:r>
              <a:rPr lang="en-US" sz="1050" b="1" dirty="0">
                <a:solidFill>
                  <a:schemeClr val="tx1"/>
                </a:solidFill>
              </a:rPr>
              <a:t>the Learning and Innovation</a:t>
            </a:r>
            <a:r>
              <a:rPr lang="en-US" sz="1050" dirty="0">
                <a:solidFill>
                  <a:schemeClr val="tx1"/>
                </a:solidFill>
              </a:rPr>
              <a:t> part of the 21</a:t>
            </a:r>
            <a:r>
              <a:rPr lang="en-US" sz="1050" baseline="30000" dirty="0">
                <a:solidFill>
                  <a:schemeClr val="tx1"/>
                </a:solidFill>
              </a:rPr>
              <a:t>st</a:t>
            </a:r>
            <a:r>
              <a:rPr lang="en-US" sz="1050" dirty="0">
                <a:solidFill>
                  <a:schemeClr val="tx1"/>
                </a:solidFill>
              </a:rPr>
              <a:t> century skills framework.</a:t>
            </a:r>
          </a:p>
          <a:p>
            <a:pPr>
              <a:buSzPct val="100000"/>
            </a:pPr>
            <a:endParaRPr lang="en-US" sz="1050" dirty="0">
              <a:solidFill>
                <a:schemeClr val="tx1"/>
              </a:solidFill>
            </a:endParaRPr>
          </a:p>
          <a:p>
            <a:pPr>
              <a:buSzPct val="100000"/>
            </a:pPr>
            <a:r>
              <a:rPr lang="en-US" sz="1050" dirty="0">
                <a:solidFill>
                  <a:schemeClr val="tx1"/>
                </a:solidFill>
              </a:rPr>
              <a:t>The 4Cs are core elements of the augMENTOR framework and are supported through the </a:t>
            </a:r>
            <a:r>
              <a:rPr lang="en-US" sz="1050" b="1" dirty="0">
                <a:solidFill>
                  <a:schemeClr val="tx1"/>
                </a:solidFill>
              </a:rPr>
              <a:t>Creative pedagogy strategy</a:t>
            </a:r>
            <a:r>
              <a:rPr lang="el-GR" sz="1050" b="1" dirty="0">
                <a:solidFill>
                  <a:schemeClr val="tx1"/>
                </a:solidFill>
              </a:rPr>
              <a:t>.</a:t>
            </a:r>
            <a:endParaRPr lang="en-US" sz="1050" b="1" dirty="0">
              <a:solidFill>
                <a:schemeClr val="tx1"/>
              </a:solidFill>
            </a:endParaRPr>
          </a:p>
          <a:p>
            <a:pPr>
              <a:buSzPct val="100000"/>
            </a:pPr>
            <a:endParaRPr lang="en-GB" sz="1050" dirty="0">
              <a:solidFill>
                <a:schemeClr val="tx1"/>
              </a:solidFill>
            </a:endParaRPr>
          </a:p>
          <a:p>
            <a:pPr marL="457200" lvl="0" indent="-342900" algn="l" rtl="0">
              <a:lnSpc>
                <a:spcPct val="115000"/>
              </a:lnSpc>
              <a:spcBef>
                <a:spcPts val="0"/>
              </a:spcBef>
              <a:spcAft>
                <a:spcPts val="0"/>
              </a:spcAft>
              <a:buSzPct val="100000"/>
              <a:buChar char="●"/>
            </a:pPr>
            <a:r>
              <a:rPr lang="en-GB" sz="1050" dirty="0">
                <a:solidFill>
                  <a:schemeClr val="dk1"/>
                </a:solidFill>
              </a:rPr>
              <a:t>Creative pedagogy is the fundamental human-centred strategy woven throughout the augMENTOR pedagogical framework</a:t>
            </a:r>
            <a:r>
              <a:rPr lang="el-GR" sz="1050" dirty="0">
                <a:solidFill>
                  <a:schemeClr val="dk1"/>
                </a:solidFill>
              </a:rPr>
              <a:t>; </a:t>
            </a:r>
            <a:r>
              <a:rPr lang="en-US" sz="1050" dirty="0" err="1">
                <a:solidFill>
                  <a:schemeClr val="dk1"/>
                </a:solidFill>
              </a:rPr>
              <a:t>i</a:t>
            </a:r>
            <a:r>
              <a:rPr lang="en-GB" sz="1050" dirty="0">
                <a:solidFill>
                  <a:schemeClr val="dk1"/>
                </a:solidFill>
              </a:rPr>
              <a:t>t combines </a:t>
            </a:r>
            <a:r>
              <a:rPr lang="en-GB" sz="1050" b="1" dirty="0">
                <a:solidFill>
                  <a:schemeClr val="dk1"/>
                </a:solidFill>
              </a:rPr>
              <a:t>creative teaching, teaching for creativity and creative learning</a:t>
            </a:r>
            <a:r>
              <a:rPr lang="en-GB" sz="1050" dirty="0">
                <a:solidFill>
                  <a:schemeClr val="dk1"/>
                </a:solidFill>
              </a:rPr>
              <a:t>.</a:t>
            </a:r>
          </a:p>
        </p:txBody>
      </p:sp>
      <p:grpSp>
        <p:nvGrpSpPr>
          <p:cNvPr id="30" name="Group 29">
            <a:extLst>
              <a:ext uri="{FF2B5EF4-FFF2-40B4-BE49-F238E27FC236}">
                <a16:creationId xmlns:a16="http://schemas.microsoft.com/office/drawing/2014/main" id="{56BFA108-7A13-0B54-D589-6E7329C678FF}"/>
              </a:ext>
            </a:extLst>
          </p:cNvPr>
          <p:cNvGrpSpPr/>
          <p:nvPr/>
        </p:nvGrpSpPr>
        <p:grpSpPr>
          <a:xfrm>
            <a:off x="4764376" y="1145275"/>
            <a:ext cx="4163624" cy="3801125"/>
            <a:chOff x="311700" y="1152475"/>
            <a:chExt cx="4163624" cy="3801125"/>
          </a:xfrm>
        </p:grpSpPr>
        <p:pic>
          <p:nvPicPr>
            <p:cNvPr id="25" name="Picture 24" descr="A diagram of a diagram of a child's development&#10;&#10;AI-generated content may be incorrect.">
              <a:extLst>
                <a:ext uri="{FF2B5EF4-FFF2-40B4-BE49-F238E27FC236}">
                  <a16:creationId xmlns:a16="http://schemas.microsoft.com/office/drawing/2014/main" id="{7988A42D-F071-E27B-F7B0-E92ECA925BF4}"/>
                </a:ext>
              </a:extLst>
            </p:cNvPr>
            <p:cNvPicPr>
              <a:picLocks noChangeAspect="1"/>
            </p:cNvPicPr>
            <p:nvPr/>
          </p:nvPicPr>
          <p:blipFill>
            <a:blip r:embed="rId3"/>
            <a:srcRect b="8706"/>
            <a:stretch>
              <a:fillRect/>
            </a:stretch>
          </p:blipFill>
          <p:spPr>
            <a:xfrm>
              <a:off x="311700" y="1152475"/>
              <a:ext cx="4163624" cy="380112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ED7CD048-3711-1B6A-95BE-C8DB47A750C2}"/>
                </a:ext>
              </a:extLst>
            </p:cNvPr>
            <p:cNvSpPr/>
            <p:nvPr/>
          </p:nvSpPr>
          <p:spPr>
            <a:xfrm>
              <a:off x="2052000" y="4204800"/>
              <a:ext cx="676800" cy="748800"/>
            </a:xfrm>
            <a:prstGeom prst="rect">
              <a:avLst/>
            </a:prstGeom>
            <a:solidFill>
              <a:srgbClr val="F5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5D3FAE-F101-879E-0BAA-46666BBFF7B2}"/>
              </a:ext>
            </a:extLst>
          </p:cNvPr>
          <p:cNvPicPr>
            <a:picLocks noChangeAspect="1"/>
          </p:cNvPicPr>
          <p:nvPr/>
        </p:nvPicPr>
        <p:blipFill>
          <a:blip r:embed="rId2"/>
          <a:srcRect b="8652"/>
          <a:stretch>
            <a:fillRect/>
          </a:stretch>
        </p:blipFill>
        <p:spPr>
          <a:xfrm>
            <a:off x="360232" y="281832"/>
            <a:ext cx="8423536" cy="457983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602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grpSp>
        <p:nvGrpSpPr>
          <p:cNvPr id="1134" name="Google Shape;1134;g3a4a37d3511_0_1195"/>
          <p:cNvGrpSpPr/>
          <p:nvPr/>
        </p:nvGrpSpPr>
        <p:grpSpPr>
          <a:xfrm>
            <a:off x="313260" y="1099753"/>
            <a:ext cx="8517556" cy="3138142"/>
            <a:chOff x="1560" y="257831"/>
            <a:chExt cx="8517556" cy="3138142"/>
          </a:xfrm>
        </p:grpSpPr>
        <p:sp>
          <p:nvSpPr>
            <p:cNvPr id="1135" name="Google Shape;1135;g3a4a37d3511_0_1195"/>
            <p:cNvSpPr/>
            <p:nvPr/>
          </p:nvSpPr>
          <p:spPr>
            <a:xfrm>
              <a:off x="1560" y="257831"/>
              <a:ext cx="1793100" cy="896700"/>
            </a:xfrm>
            <a:prstGeom prst="roundRect">
              <a:avLst>
                <a:gd name="adj" fmla="val 1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lvl="0"/>
              <a:r>
                <a:rPr lang="en-GB" b="1" dirty="0">
                  <a:solidFill>
                    <a:schemeClr val="dk1"/>
                  </a:solidFill>
                  <a:latin typeface="Century Gothic" panose="020B0502020202020204" pitchFamily="34" charset="0"/>
                </a:rPr>
                <a:t>Creativity</a:t>
              </a:r>
              <a:endParaRPr dirty="0">
                <a:latin typeface="Century Gothic" panose="020B0502020202020204" pitchFamily="34" charset="0"/>
              </a:endParaRPr>
            </a:p>
          </p:txBody>
        </p:sp>
        <p:sp>
          <p:nvSpPr>
            <p:cNvPr id="1137" name="Google Shape;1137;g3a4a37d3511_0_1195"/>
            <p:cNvSpPr/>
            <p:nvPr/>
          </p:nvSpPr>
          <p:spPr>
            <a:xfrm>
              <a:off x="180875" y="1154408"/>
              <a:ext cx="179400" cy="6723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38" name="Google Shape;1138;g3a4a37d3511_0_1195"/>
            <p:cNvSpPr/>
            <p:nvPr/>
          </p:nvSpPr>
          <p:spPr>
            <a:xfrm>
              <a:off x="360190" y="1378552"/>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39" name="Google Shape;1139;g3a4a37d3511_0_1195"/>
            <p:cNvSpPr txBox="1"/>
            <p:nvPr/>
          </p:nvSpPr>
          <p:spPr>
            <a:xfrm>
              <a:off x="386450" y="1404812"/>
              <a:ext cx="1382100" cy="844200"/>
            </a:xfrm>
            <a:prstGeom prst="rect">
              <a:avLst/>
            </a:prstGeom>
            <a:noFill/>
            <a:ln>
              <a:noFill/>
            </a:ln>
          </p:spPr>
          <p:txBody>
            <a:bodyPr spcFirstLastPara="1" wrap="square" lIns="20950" tIns="13950" rIns="20950" bIns="13950" anchor="ctr"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dirty="0">
                  <a:solidFill>
                    <a:srgbClr val="000000"/>
                  </a:solidFill>
                  <a:latin typeface="Century Gothic" panose="020B0502020202020204" pitchFamily="34" charset="0"/>
                  <a:sym typeface="Arial"/>
                </a:rPr>
                <a:t>Producing original ideas/solutions that are also useful and feasible.</a:t>
              </a:r>
              <a:endParaRPr sz="1100" b="0" i="0" u="none" strike="noStrike" cap="none" dirty="0">
                <a:solidFill>
                  <a:srgbClr val="000000"/>
                </a:solidFill>
                <a:latin typeface="Century Gothic" panose="020B0502020202020204" pitchFamily="34" charset="0"/>
                <a:sym typeface="Arial"/>
              </a:endParaRPr>
            </a:p>
          </p:txBody>
        </p:sp>
        <p:sp>
          <p:nvSpPr>
            <p:cNvPr id="1140" name="Google Shape;1140;g3a4a37d3511_0_1195"/>
            <p:cNvSpPr/>
            <p:nvPr/>
          </p:nvSpPr>
          <p:spPr>
            <a:xfrm>
              <a:off x="180875" y="1154408"/>
              <a:ext cx="179400" cy="17931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41" name="Google Shape;1141;g3a4a37d3511_0_1195"/>
            <p:cNvSpPr/>
            <p:nvPr/>
          </p:nvSpPr>
          <p:spPr>
            <a:xfrm>
              <a:off x="360190" y="2499273"/>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42" name="Google Shape;1142;g3a4a37d3511_0_1195"/>
            <p:cNvSpPr txBox="1"/>
            <p:nvPr/>
          </p:nvSpPr>
          <p:spPr>
            <a:xfrm>
              <a:off x="386450" y="2525533"/>
              <a:ext cx="1382100" cy="844200"/>
            </a:xfrm>
            <a:prstGeom prst="rect">
              <a:avLst/>
            </a:prstGeom>
            <a:noFill/>
            <a:ln>
              <a:noFill/>
            </a:ln>
          </p:spPr>
          <p:txBody>
            <a:bodyPr spcFirstLastPara="1" wrap="square" lIns="20950" tIns="13950" rIns="20950" bIns="13950" anchor="t"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panose="020B0502020202020204" pitchFamily="34" charset="0"/>
                  <a:sym typeface="Arial"/>
                </a:rPr>
                <a:t>Includes:</a:t>
              </a:r>
              <a:endParaRPr sz="1100" b="0" i="0" u="none" strike="noStrike" cap="none">
                <a:solidFill>
                  <a:srgbClr val="000000"/>
                </a:solidFill>
                <a:latin typeface="Century Gothic" panose="020B0502020202020204" pitchFamily="34" charset="0"/>
                <a:sym typeface="Arial"/>
              </a:endParaRPr>
            </a:p>
            <a:p>
              <a:pPr marL="57150" marR="0" lvl="1" indent="-57150" rtl="0">
                <a:lnSpc>
                  <a:spcPct val="90000"/>
                </a:lnSpc>
                <a:spcBef>
                  <a:spcPts val="38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Divergent thinking;</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Trying new approaches</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Adapting ideas to context</a:t>
              </a:r>
              <a:endParaRPr>
                <a:latin typeface="Century Gothic" panose="020B0502020202020204" pitchFamily="34" charset="0"/>
              </a:endParaRPr>
            </a:p>
          </p:txBody>
        </p:sp>
        <p:sp>
          <p:nvSpPr>
            <p:cNvPr id="1143" name="Google Shape;1143;g3a4a37d3511_0_1195"/>
            <p:cNvSpPr/>
            <p:nvPr/>
          </p:nvSpPr>
          <p:spPr>
            <a:xfrm>
              <a:off x="2243002" y="257831"/>
              <a:ext cx="1793100" cy="896700"/>
            </a:xfrm>
            <a:prstGeom prst="roundRect">
              <a:avLst>
                <a:gd name="adj" fmla="val 1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r>
                <a:rPr lang="en-GB" b="1" dirty="0">
                  <a:solidFill>
                    <a:schemeClr val="dk1"/>
                  </a:solidFill>
                  <a:latin typeface="Century Gothic" panose="020B0502020202020204" pitchFamily="34" charset="0"/>
                </a:rPr>
                <a:t>Critical Thinking</a:t>
              </a:r>
              <a:endParaRPr lang="en-GB" dirty="0">
                <a:latin typeface="Century Gothic" panose="020B0502020202020204" pitchFamily="34" charset="0"/>
              </a:endParaRPr>
            </a:p>
          </p:txBody>
        </p:sp>
        <p:sp>
          <p:nvSpPr>
            <p:cNvPr id="1145" name="Google Shape;1145;g3a4a37d3511_0_1195"/>
            <p:cNvSpPr/>
            <p:nvPr/>
          </p:nvSpPr>
          <p:spPr>
            <a:xfrm>
              <a:off x="2422317" y="1154408"/>
              <a:ext cx="179400" cy="6723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46" name="Google Shape;1146;g3a4a37d3511_0_1195"/>
            <p:cNvSpPr/>
            <p:nvPr/>
          </p:nvSpPr>
          <p:spPr>
            <a:xfrm>
              <a:off x="2601632" y="1378552"/>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47" name="Google Shape;1147;g3a4a37d3511_0_1195"/>
            <p:cNvSpPr txBox="1"/>
            <p:nvPr/>
          </p:nvSpPr>
          <p:spPr>
            <a:xfrm>
              <a:off x="2627892" y="1404812"/>
              <a:ext cx="1382100" cy="844200"/>
            </a:xfrm>
            <a:prstGeom prst="rect">
              <a:avLst/>
            </a:prstGeom>
            <a:noFill/>
            <a:ln>
              <a:noFill/>
            </a:ln>
          </p:spPr>
          <p:txBody>
            <a:bodyPr spcFirstLastPara="1" wrap="square" lIns="20950" tIns="13950" rIns="20950" bIns="13950" anchor="ctr"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dirty="0">
                  <a:solidFill>
                    <a:srgbClr val="000000"/>
                  </a:solidFill>
                  <a:latin typeface="Century Gothic" panose="020B0502020202020204" pitchFamily="34" charset="0"/>
                  <a:sym typeface="Arial"/>
                </a:rPr>
                <a:t>Analysing problems and information in a structured, evidence-based way.</a:t>
              </a:r>
              <a:endParaRPr dirty="0">
                <a:latin typeface="Century Gothic" panose="020B0502020202020204" pitchFamily="34" charset="0"/>
              </a:endParaRPr>
            </a:p>
          </p:txBody>
        </p:sp>
        <p:sp>
          <p:nvSpPr>
            <p:cNvPr id="1148" name="Google Shape;1148;g3a4a37d3511_0_1195"/>
            <p:cNvSpPr/>
            <p:nvPr/>
          </p:nvSpPr>
          <p:spPr>
            <a:xfrm>
              <a:off x="2422317" y="1154408"/>
              <a:ext cx="179400" cy="17931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49" name="Google Shape;1149;g3a4a37d3511_0_1195"/>
            <p:cNvSpPr/>
            <p:nvPr/>
          </p:nvSpPr>
          <p:spPr>
            <a:xfrm>
              <a:off x="2601632" y="2499273"/>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50" name="Google Shape;1150;g3a4a37d3511_0_1195"/>
            <p:cNvSpPr txBox="1"/>
            <p:nvPr/>
          </p:nvSpPr>
          <p:spPr>
            <a:xfrm>
              <a:off x="2627892" y="2525533"/>
              <a:ext cx="1382100" cy="844200"/>
            </a:xfrm>
            <a:prstGeom prst="rect">
              <a:avLst/>
            </a:prstGeom>
            <a:noFill/>
            <a:ln>
              <a:noFill/>
            </a:ln>
          </p:spPr>
          <p:txBody>
            <a:bodyPr spcFirstLastPara="1" wrap="square" lIns="20950" tIns="13950" rIns="20950" bIns="13950" anchor="t"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panose="020B0502020202020204" pitchFamily="34" charset="0"/>
                  <a:sym typeface="Arial"/>
                </a:rPr>
                <a:t>Includes:</a:t>
              </a:r>
              <a:endParaRPr>
                <a:latin typeface="Century Gothic" panose="020B0502020202020204" pitchFamily="34" charset="0"/>
              </a:endParaRPr>
            </a:p>
            <a:p>
              <a:pPr marL="57150" marR="0" lvl="1" indent="-57150" rtl="0">
                <a:lnSpc>
                  <a:spcPct val="90000"/>
                </a:lnSpc>
                <a:spcBef>
                  <a:spcPts val="38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Identifying key components; </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Exploring perspectives; </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Forming justified opinions</a:t>
              </a:r>
              <a:endParaRPr>
                <a:latin typeface="Century Gothic" panose="020B0502020202020204" pitchFamily="34" charset="0"/>
              </a:endParaRPr>
            </a:p>
          </p:txBody>
        </p:sp>
        <p:sp>
          <p:nvSpPr>
            <p:cNvPr id="1151" name="Google Shape;1151;g3a4a37d3511_0_1195"/>
            <p:cNvSpPr/>
            <p:nvPr/>
          </p:nvSpPr>
          <p:spPr>
            <a:xfrm>
              <a:off x="4484444" y="257831"/>
              <a:ext cx="1793100" cy="896700"/>
            </a:xfrm>
            <a:prstGeom prst="roundRect">
              <a:avLst>
                <a:gd name="adj" fmla="val 1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lvl="0"/>
              <a:r>
                <a:rPr lang="en-GB" b="1" dirty="0">
                  <a:solidFill>
                    <a:schemeClr val="dk1"/>
                  </a:solidFill>
                  <a:latin typeface="Century Gothic" panose="020B0502020202020204" pitchFamily="34" charset="0"/>
                </a:rPr>
                <a:t>Collaboration</a:t>
              </a:r>
              <a:endParaRPr dirty="0">
                <a:latin typeface="Century Gothic" panose="020B0502020202020204" pitchFamily="34" charset="0"/>
              </a:endParaRPr>
            </a:p>
          </p:txBody>
        </p:sp>
        <p:sp>
          <p:nvSpPr>
            <p:cNvPr id="1153" name="Google Shape;1153;g3a4a37d3511_0_1195"/>
            <p:cNvSpPr/>
            <p:nvPr/>
          </p:nvSpPr>
          <p:spPr>
            <a:xfrm>
              <a:off x="4663759" y="1154408"/>
              <a:ext cx="179400" cy="6723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54" name="Google Shape;1154;g3a4a37d3511_0_1195"/>
            <p:cNvSpPr/>
            <p:nvPr/>
          </p:nvSpPr>
          <p:spPr>
            <a:xfrm>
              <a:off x="4843074" y="1378552"/>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55" name="Google Shape;1155;g3a4a37d3511_0_1195"/>
            <p:cNvSpPr txBox="1"/>
            <p:nvPr/>
          </p:nvSpPr>
          <p:spPr>
            <a:xfrm>
              <a:off x="4869334" y="1404812"/>
              <a:ext cx="1382100" cy="844200"/>
            </a:xfrm>
            <a:prstGeom prst="rect">
              <a:avLst/>
            </a:prstGeom>
            <a:noFill/>
            <a:ln>
              <a:noFill/>
            </a:ln>
          </p:spPr>
          <p:txBody>
            <a:bodyPr spcFirstLastPara="1" wrap="square" lIns="20950" tIns="13950" rIns="20950" bIns="13950" anchor="ctr"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dirty="0">
                  <a:solidFill>
                    <a:srgbClr val="000000"/>
                  </a:solidFill>
                  <a:latin typeface="Century Gothic" panose="020B0502020202020204" pitchFamily="34" charset="0"/>
                  <a:sym typeface="Arial"/>
                </a:rPr>
                <a:t>Working together constructively towards a shared outcome.</a:t>
              </a:r>
              <a:endParaRPr sz="1100" b="0" i="0" u="none" strike="noStrike" cap="none" dirty="0">
                <a:solidFill>
                  <a:srgbClr val="000000"/>
                </a:solidFill>
                <a:latin typeface="Century Gothic" panose="020B0502020202020204" pitchFamily="34" charset="0"/>
                <a:sym typeface="Arial"/>
              </a:endParaRPr>
            </a:p>
          </p:txBody>
        </p:sp>
        <p:sp>
          <p:nvSpPr>
            <p:cNvPr id="1156" name="Google Shape;1156;g3a4a37d3511_0_1195"/>
            <p:cNvSpPr/>
            <p:nvPr/>
          </p:nvSpPr>
          <p:spPr>
            <a:xfrm>
              <a:off x="4663759" y="1154408"/>
              <a:ext cx="179400" cy="17931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57" name="Google Shape;1157;g3a4a37d3511_0_1195"/>
            <p:cNvSpPr/>
            <p:nvPr/>
          </p:nvSpPr>
          <p:spPr>
            <a:xfrm>
              <a:off x="4843074" y="2499273"/>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58" name="Google Shape;1158;g3a4a37d3511_0_1195"/>
            <p:cNvSpPr txBox="1"/>
            <p:nvPr/>
          </p:nvSpPr>
          <p:spPr>
            <a:xfrm>
              <a:off x="4869334" y="2525533"/>
              <a:ext cx="1382100" cy="844200"/>
            </a:xfrm>
            <a:prstGeom prst="rect">
              <a:avLst/>
            </a:prstGeom>
            <a:noFill/>
            <a:ln>
              <a:noFill/>
            </a:ln>
          </p:spPr>
          <p:txBody>
            <a:bodyPr spcFirstLastPara="1" wrap="square" lIns="20950" tIns="13950" rIns="20950" bIns="13950" anchor="t"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panose="020B0502020202020204" pitchFamily="34" charset="0"/>
                  <a:sym typeface="Arial"/>
                </a:rPr>
                <a:t>Includes:</a:t>
              </a:r>
              <a:endParaRPr sz="1100" b="0" i="0" u="none" strike="noStrike" cap="none">
                <a:solidFill>
                  <a:srgbClr val="000000"/>
                </a:solidFill>
                <a:latin typeface="Century Gothic" panose="020B0502020202020204" pitchFamily="34" charset="0"/>
                <a:sym typeface="Arial"/>
              </a:endParaRPr>
            </a:p>
            <a:p>
              <a:pPr marL="57150" marR="0" lvl="1" indent="-57150" rtl="0">
                <a:lnSpc>
                  <a:spcPct val="90000"/>
                </a:lnSpc>
                <a:spcBef>
                  <a:spcPts val="38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Sharing understanding;</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Coordinating roles;</a:t>
              </a:r>
              <a:endParaRPr>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a:solidFill>
                    <a:srgbClr val="000000"/>
                  </a:solidFill>
                  <a:latin typeface="Century Gothic" panose="020B0502020202020204" pitchFamily="34" charset="0"/>
                  <a:sym typeface="Arial"/>
                </a:rPr>
                <a:t>Taking appropriate actions as a team</a:t>
              </a:r>
              <a:endParaRPr>
                <a:latin typeface="Century Gothic" panose="020B0502020202020204" pitchFamily="34" charset="0"/>
              </a:endParaRPr>
            </a:p>
          </p:txBody>
        </p:sp>
        <p:sp>
          <p:nvSpPr>
            <p:cNvPr id="1159" name="Google Shape;1159;g3a4a37d3511_0_1195"/>
            <p:cNvSpPr/>
            <p:nvPr/>
          </p:nvSpPr>
          <p:spPr>
            <a:xfrm>
              <a:off x="6725886" y="257831"/>
              <a:ext cx="1793100" cy="896700"/>
            </a:xfrm>
            <a:prstGeom prst="roundRect">
              <a:avLst>
                <a:gd name="adj" fmla="val 1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lvl="0"/>
              <a:r>
                <a:rPr lang="en-GB" b="1" dirty="0">
                  <a:solidFill>
                    <a:schemeClr val="dk1"/>
                  </a:solidFill>
                  <a:latin typeface="Century Gothic" panose="020B0502020202020204" pitchFamily="34" charset="0"/>
                </a:rPr>
                <a:t>Communication</a:t>
              </a:r>
              <a:endParaRPr dirty="0">
                <a:latin typeface="Century Gothic" panose="020B0502020202020204" pitchFamily="34" charset="0"/>
              </a:endParaRPr>
            </a:p>
          </p:txBody>
        </p:sp>
        <p:sp>
          <p:nvSpPr>
            <p:cNvPr id="1161" name="Google Shape;1161;g3a4a37d3511_0_1195"/>
            <p:cNvSpPr/>
            <p:nvPr/>
          </p:nvSpPr>
          <p:spPr>
            <a:xfrm>
              <a:off x="6905201" y="1154408"/>
              <a:ext cx="179400" cy="6723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62" name="Google Shape;1162;g3a4a37d3511_0_1195"/>
            <p:cNvSpPr/>
            <p:nvPr/>
          </p:nvSpPr>
          <p:spPr>
            <a:xfrm>
              <a:off x="7084516" y="1378552"/>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63" name="Google Shape;1163;g3a4a37d3511_0_1195"/>
            <p:cNvSpPr txBox="1"/>
            <p:nvPr/>
          </p:nvSpPr>
          <p:spPr>
            <a:xfrm>
              <a:off x="7110776" y="1404812"/>
              <a:ext cx="1382100" cy="844200"/>
            </a:xfrm>
            <a:prstGeom prst="rect">
              <a:avLst/>
            </a:prstGeom>
            <a:noFill/>
            <a:ln>
              <a:noFill/>
            </a:ln>
          </p:spPr>
          <p:txBody>
            <a:bodyPr spcFirstLastPara="1" wrap="square" lIns="20950" tIns="13950" rIns="20950" bIns="13950" anchor="ctr"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dirty="0">
                  <a:solidFill>
                    <a:srgbClr val="000000"/>
                  </a:solidFill>
                  <a:latin typeface="Century Gothic" panose="020B0502020202020204" pitchFamily="34" charset="0"/>
                  <a:sym typeface="Arial"/>
                </a:rPr>
                <a:t>Expressing ideas clearly and appropriately for different audiences and contexts.</a:t>
              </a:r>
              <a:endParaRPr sz="1100" b="0" i="0" u="none" strike="noStrike" cap="none" dirty="0">
                <a:solidFill>
                  <a:srgbClr val="000000"/>
                </a:solidFill>
                <a:latin typeface="Century Gothic" panose="020B0502020202020204" pitchFamily="34" charset="0"/>
                <a:sym typeface="Arial"/>
              </a:endParaRPr>
            </a:p>
          </p:txBody>
        </p:sp>
        <p:sp>
          <p:nvSpPr>
            <p:cNvPr id="1164" name="Google Shape;1164;g3a4a37d3511_0_1195"/>
            <p:cNvSpPr/>
            <p:nvPr/>
          </p:nvSpPr>
          <p:spPr>
            <a:xfrm>
              <a:off x="6905201" y="1154408"/>
              <a:ext cx="179400" cy="1793100"/>
            </a:xfrm>
            <a:custGeom>
              <a:avLst/>
              <a:gdLst/>
              <a:ahLst/>
              <a:cxnLst/>
              <a:rect l="l" t="t" r="r" b="b"/>
              <a:pathLst>
                <a:path w="120000" h="120000" extrusionOk="0">
                  <a:moveTo>
                    <a:pt x="0" y="0"/>
                  </a:moveTo>
                  <a:lnTo>
                    <a:pt x="0" y="120000"/>
                  </a:lnTo>
                  <a:lnTo>
                    <a:pt x="120000" y="120000"/>
                  </a:lnTo>
                </a:path>
              </a:pathLst>
            </a:custGeom>
            <a:noFill/>
            <a:ln w="25400" cap="flat" cmpd="sng">
              <a:solidFill>
                <a:srgbClr val="01A7FE"/>
              </a:solidFill>
              <a:prstDash val="solid"/>
              <a:round/>
              <a:headEnd type="none" w="sm" len="sm"/>
              <a:tailEnd type="none" w="sm" len="sm"/>
            </a:ln>
          </p:spPr>
          <p:txBody>
            <a:bodyPr/>
            <a:lstStyle/>
            <a:p>
              <a:endParaRPr lang="en-GB"/>
            </a:p>
          </p:txBody>
        </p:sp>
        <p:sp>
          <p:nvSpPr>
            <p:cNvPr id="1165" name="Google Shape;1165;g3a4a37d3511_0_1195"/>
            <p:cNvSpPr/>
            <p:nvPr/>
          </p:nvSpPr>
          <p:spPr>
            <a:xfrm>
              <a:off x="7084516" y="2499273"/>
              <a:ext cx="1434600" cy="896700"/>
            </a:xfrm>
            <a:prstGeom prst="roundRect">
              <a:avLst>
                <a:gd name="adj" fmla="val 10000"/>
              </a:avLst>
            </a:prstGeom>
            <a:solidFill>
              <a:schemeClr val="lt1">
                <a:alpha val="89800"/>
              </a:schemeClr>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atin typeface="Century Gothic" panose="020B0502020202020204" pitchFamily="34" charset="0"/>
              </a:endParaRPr>
            </a:p>
          </p:txBody>
        </p:sp>
        <p:sp>
          <p:nvSpPr>
            <p:cNvPr id="1166" name="Google Shape;1166;g3a4a37d3511_0_1195"/>
            <p:cNvSpPr txBox="1"/>
            <p:nvPr/>
          </p:nvSpPr>
          <p:spPr>
            <a:xfrm>
              <a:off x="7110776" y="2525533"/>
              <a:ext cx="1382100" cy="844200"/>
            </a:xfrm>
            <a:prstGeom prst="rect">
              <a:avLst/>
            </a:prstGeom>
            <a:noFill/>
            <a:ln>
              <a:noFill/>
            </a:ln>
          </p:spPr>
          <p:txBody>
            <a:bodyPr spcFirstLastPara="1" wrap="square" lIns="20950" tIns="13950" rIns="20950" bIns="13950" anchor="t" anchorCtr="0">
              <a:noAutofit/>
            </a:bodyPr>
            <a:lstStyle/>
            <a:p>
              <a:pPr marL="0" marR="0" lvl="0" indent="0" rtl="0">
                <a:lnSpc>
                  <a:spcPct val="90000"/>
                </a:lnSpc>
                <a:spcBef>
                  <a:spcPts val="0"/>
                </a:spcBef>
                <a:spcAft>
                  <a:spcPts val="0"/>
                </a:spcAft>
                <a:buClr>
                  <a:srgbClr val="000000"/>
                </a:buClr>
                <a:buSzPts val="1100"/>
                <a:buFont typeface="Arial"/>
                <a:buNone/>
              </a:pPr>
              <a:r>
                <a:rPr lang="en-GB" sz="1100" b="1" i="0" u="none" strike="noStrike" cap="none" dirty="0">
                  <a:solidFill>
                    <a:srgbClr val="000000"/>
                  </a:solidFill>
                  <a:latin typeface="Century Gothic" panose="020B0502020202020204" pitchFamily="34" charset="0"/>
                  <a:sym typeface="Arial"/>
                </a:rPr>
                <a:t>Includes:</a:t>
              </a:r>
              <a:endParaRPr sz="1100" b="0" i="0" u="none" strike="noStrike" cap="none" dirty="0">
                <a:solidFill>
                  <a:srgbClr val="000000"/>
                </a:solidFill>
                <a:latin typeface="Century Gothic" panose="020B0502020202020204" pitchFamily="34" charset="0"/>
                <a:sym typeface="Arial"/>
              </a:endParaRPr>
            </a:p>
            <a:p>
              <a:pPr marL="57150" marR="0" lvl="1" indent="-57150" rtl="0">
                <a:lnSpc>
                  <a:spcPct val="90000"/>
                </a:lnSpc>
                <a:spcBef>
                  <a:spcPts val="385"/>
                </a:spcBef>
                <a:spcAft>
                  <a:spcPts val="0"/>
                </a:spcAft>
                <a:buClr>
                  <a:srgbClr val="000000"/>
                </a:buClr>
                <a:buSzPts val="900"/>
                <a:buFont typeface="Arial"/>
                <a:buNone/>
              </a:pPr>
              <a:r>
                <a:rPr lang="en-GB" sz="900" b="0" i="0" u="none" strike="noStrike" cap="none" dirty="0">
                  <a:solidFill>
                    <a:srgbClr val="000000"/>
                  </a:solidFill>
                  <a:latin typeface="Century Gothic" panose="020B0502020202020204" pitchFamily="34" charset="0"/>
                  <a:sym typeface="Arial"/>
                </a:rPr>
                <a:t>Adapting message;</a:t>
              </a:r>
              <a:endParaRPr dirty="0">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dirty="0">
                  <a:solidFill>
                    <a:srgbClr val="000000"/>
                  </a:solidFill>
                  <a:latin typeface="Century Gothic" panose="020B0502020202020204" pitchFamily="34" charset="0"/>
                  <a:sym typeface="Arial"/>
                </a:rPr>
                <a:t>Choosing effective</a:t>
              </a:r>
              <a:r>
                <a:rPr lang="el-GR" sz="900" b="0" i="0" u="none" strike="noStrike" cap="none" dirty="0">
                  <a:solidFill>
                    <a:srgbClr val="000000"/>
                  </a:solidFill>
                  <a:latin typeface="Century Gothic" panose="020B0502020202020204" pitchFamily="34" charset="0"/>
                  <a:sym typeface="Arial"/>
                </a:rPr>
                <a:t> </a:t>
              </a:r>
              <a:r>
                <a:rPr lang="en-GB" sz="900" b="0" i="0" u="none" strike="noStrike" cap="none" dirty="0">
                  <a:solidFill>
                    <a:srgbClr val="000000"/>
                  </a:solidFill>
                  <a:latin typeface="Century Gothic" panose="020B0502020202020204" pitchFamily="34" charset="0"/>
                  <a:sym typeface="Arial"/>
                </a:rPr>
                <a:t>media;</a:t>
              </a:r>
              <a:endParaRPr dirty="0">
                <a:latin typeface="Century Gothic" panose="020B0502020202020204" pitchFamily="34" charset="0"/>
              </a:endParaRPr>
            </a:p>
            <a:p>
              <a:pPr marL="57150" marR="0" lvl="1" indent="-57150" rtl="0">
                <a:lnSpc>
                  <a:spcPct val="90000"/>
                </a:lnSpc>
                <a:spcBef>
                  <a:spcPts val="135"/>
                </a:spcBef>
                <a:spcAft>
                  <a:spcPts val="0"/>
                </a:spcAft>
                <a:buClr>
                  <a:srgbClr val="000000"/>
                </a:buClr>
                <a:buSzPts val="900"/>
                <a:buFont typeface="Arial"/>
                <a:buNone/>
              </a:pPr>
              <a:r>
                <a:rPr lang="en-GB" sz="900" b="0" i="0" u="none" strike="noStrike" cap="none" dirty="0">
                  <a:solidFill>
                    <a:srgbClr val="000000"/>
                  </a:solidFill>
                  <a:latin typeface="Century Gothic" panose="020B0502020202020204" pitchFamily="34" charset="0"/>
                  <a:sym typeface="Arial"/>
                </a:rPr>
                <a:t>Interacting respectfully in diverse settings</a:t>
              </a:r>
              <a:endParaRPr dirty="0">
                <a:latin typeface="Century Gothic" panose="020B0502020202020204" pitchFamily="34" charset="0"/>
              </a:endParaRPr>
            </a:p>
          </p:txBody>
        </p:sp>
      </p:grpSp>
      <p:sp>
        <p:nvSpPr>
          <p:cNvPr id="1167" name="Google Shape;1167;g3a4a37d3511_0_11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Each C in practice</a:t>
            </a:r>
            <a:endParaRPr sz="3700" dirty="0">
              <a:solidFill>
                <a:schemeClr val="dk1"/>
              </a:solidFill>
              <a:latin typeface="Bebas Neue"/>
              <a:ea typeface="Bebas Neue"/>
              <a:cs typeface="Bebas Neue"/>
              <a:sym typeface="Bebas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FBB0-8464-77ED-6968-D2FF0C8338A0}"/>
              </a:ext>
            </a:extLst>
          </p:cNvPr>
          <p:cNvSpPr>
            <a:spLocks noGrp="1"/>
          </p:cNvSpPr>
          <p:nvPr>
            <p:ph type="title"/>
          </p:nvPr>
        </p:nvSpPr>
        <p:spPr/>
        <p:txBody>
          <a:bodyPr>
            <a:normAutofit fontScale="90000"/>
          </a:bodyPr>
          <a:lstStyle/>
          <a:p>
            <a:r>
              <a:rPr lang="en-US" sz="4000" dirty="0">
                <a:latin typeface="Bebas Neue"/>
              </a:rPr>
              <a:t>integrating 4Cs development through your course </a:t>
            </a:r>
            <a:endParaRPr lang="en-GB" sz="4000" dirty="0">
              <a:latin typeface="Bebas Neue"/>
            </a:endParaRPr>
          </a:p>
        </p:txBody>
      </p:sp>
      <p:sp>
        <p:nvSpPr>
          <p:cNvPr id="3" name="Text Placeholder 2">
            <a:extLst>
              <a:ext uri="{FF2B5EF4-FFF2-40B4-BE49-F238E27FC236}">
                <a16:creationId xmlns:a16="http://schemas.microsoft.com/office/drawing/2014/main" id="{8B70FDF2-DD08-FAC1-DD21-E5866651F197}"/>
              </a:ext>
            </a:extLst>
          </p:cNvPr>
          <p:cNvSpPr>
            <a:spLocks noGrp="1"/>
          </p:cNvSpPr>
          <p:nvPr>
            <p:ph type="body" idx="1"/>
          </p:nvPr>
        </p:nvSpPr>
        <p:spPr>
          <a:xfrm>
            <a:off x="226423" y="1282075"/>
            <a:ext cx="8605877" cy="3416400"/>
          </a:xfrm>
        </p:spPr>
        <p:txBody>
          <a:bodyPr/>
          <a:lstStyle/>
          <a:p>
            <a:pPr marL="114300" indent="0">
              <a:buNone/>
            </a:pPr>
            <a:r>
              <a:rPr lang="en-US" b="1" i="1" dirty="0">
                <a:solidFill>
                  <a:schemeClr val="tx1"/>
                </a:solidFill>
              </a:rPr>
              <a:t>While developing learning e-activities (TESA phase E) ensure that they are constructed and delivered in a way so that they promote the development of the 4Cs.</a:t>
            </a:r>
          </a:p>
          <a:p>
            <a:r>
              <a:rPr lang="en-US" b="1" dirty="0">
                <a:solidFill>
                  <a:schemeClr val="tx1"/>
                </a:solidFill>
              </a:rPr>
              <a:t>Creative teaching</a:t>
            </a:r>
            <a:r>
              <a:rPr lang="en-US" dirty="0">
                <a:solidFill>
                  <a:schemeClr val="tx1"/>
                </a:solidFill>
              </a:rPr>
              <a:t> (How you teach) – Design diverse content and deliver enabling responsiveness and flexibility  </a:t>
            </a:r>
          </a:p>
          <a:p>
            <a:r>
              <a:rPr lang="en-US" b="1" dirty="0">
                <a:solidFill>
                  <a:schemeClr val="tx1"/>
                </a:solidFill>
              </a:rPr>
              <a:t>Teaching for creativity</a:t>
            </a:r>
            <a:r>
              <a:rPr lang="en-US" dirty="0">
                <a:solidFill>
                  <a:schemeClr val="tx1"/>
                </a:solidFill>
              </a:rPr>
              <a:t> (Fostering learner capacity) – Deploy student-</a:t>
            </a:r>
            <a:r>
              <a:rPr lang="en-US" dirty="0" err="1">
                <a:solidFill>
                  <a:schemeClr val="tx1"/>
                </a:solidFill>
              </a:rPr>
              <a:t>centred</a:t>
            </a:r>
            <a:r>
              <a:rPr lang="en-US" dirty="0">
                <a:solidFill>
                  <a:schemeClr val="tx1"/>
                </a:solidFill>
              </a:rPr>
              <a:t> approaches that promote student growth </a:t>
            </a:r>
            <a:br>
              <a:rPr lang="en-US" dirty="0">
                <a:solidFill>
                  <a:schemeClr val="tx1"/>
                </a:solidFill>
              </a:rPr>
            </a:br>
            <a:r>
              <a:rPr lang="en-US" dirty="0">
                <a:solidFill>
                  <a:schemeClr val="tx1"/>
                </a:solidFill>
              </a:rPr>
              <a:t>through initiative</a:t>
            </a:r>
          </a:p>
          <a:p>
            <a:r>
              <a:rPr lang="en-US" b="1" dirty="0">
                <a:solidFill>
                  <a:schemeClr val="tx1"/>
                </a:solidFill>
              </a:rPr>
              <a:t>Creative learning </a:t>
            </a:r>
            <a:r>
              <a:rPr lang="en-US" dirty="0">
                <a:solidFill>
                  <a:schemeClr val="tx1"/>
                </a:solidFill>
              </a:rPr>
              <a:t>(The learners’ experience) – </a:t>
            </a:r>
            <a:br>
              <a:rPr lang="en-US" dirty="0">
                <a:solidFill>
                  <a:schemeClr val="tx1"/>
                </a:solidFill>
              </a:rPr>
            </a:br>
            <a:r>
              <a:rPr lang="en-US" dirty="0">
                <a:solidFill>
                  <a:schemeClr val="tx1"/>
                </a:solidFill>
              </a:rPr>
              <a:t>Promote autonomy and inquiry  </a:t>
            </a:r>
            <a:endParaRPr lang="en-GB" dirty="0">
              <a:solidFill>
                <a:schemeClr val="tx1"/>
              </a:solidFill>
            </a:endParaRPr>
          </a:p>
        </p:txBody>
      </p:sp>
      <p:pic>
        <p:nvPicPr>
          <p:cNvPr id="5" name="Picture 4">
            <a:extLst>
              <a:ext uri="{FF2B5EF4-FFF2-40B4-BE49-F238E27FC236}">
                <a16:creationId xmlns:a16="http://schemas.microsoft.com/office/drawing/2014/main" id="{8CAD607E-8489-11AB-A1F7-23474BBC7E13}"/>
              </a:ext>
            </a:extLst>
          </p:cNvPr>
          <p:cNvPicPr>
            <a:picLocks noChangeAspect="1"/>
          </p:cNvPicPr>
          <p:nvPr/>
        </p:nvPicPr>
        <p:blipFill>
          <a:blip r:embed="rId2"/>
          <a:srcRect l="11238" t="2105" r="11143" b="7360"/>
          <a:stretch>
            <a:fillRect/>
          </a:stretch>
        </p:blipFill>
        <p:spPr>
          <a:xfrm>
            <a:off x="6558548" y="3495713"/>
            <a:ext cx="2359029" cy="15008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5018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4" name="Google Shape;1174;g3a4a37d3511_0_12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WAYS to integrate – CREATIVITY</a:t>
            </a:r>
            <a:endParaRPr sz="3700">
              <a:solidFill>
                <a:schemeClr val="dk1"/>
              </a:solidFill>
              <a:latin typeface="Bebas Neue"/>
              <a:ea typeface="Bebas Neue"/>
              <a:cs typeface="Bebas Neue"/>
              <a:sym typeface="Bebas Neue"/>
            </a:endParaRPr>
          </a:p>
        </p:txBody>
      </p:sp>
      <p:grpSp>
        <p:nvGrpSpPr>
          <p:cNvPr id="1176" name="Google Shape;1176;g3a4a37d3511_0_1234"/>
          <p:cNvGrpSpPr/>
          <p:nvPr/>
        </p:nvGrpSpPr>
        <p:grpSpPr>
          <a:xfrm>
            <a:off x="100685" y="1018149"/>
            <a:ext cx="8942551" cy="3477003"/>
            <a:chOff x="0" y="424"/>
            <a:chExt cx="8942551" cy="3477003"/>
          </a:xfrm>
        </p:grpSpPr>
        <p:sp>
          <p:nvSpPr>
            <p:cNvPr id="1177" name="Google Shape;1177;g3a4a37d3511_0_1234"/>
            <p:cNvSpPr/>
            <p:nvPr/>
          </p:nvSpPr>
          <p:spPr>
            <a:xfrm>
              <a:off x="3577051" y="424"/>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78" name="Google Shape;1178;g3a4a37d3511_0_1234"/>
            <p:cNvSpPr txBox="1"/>
            <p:nvPr/>
          </p:nvSpPr>
          <p:spPr>
            <a:xfrm>
              <a:off x="3627451" y="67290"/>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Teach students the different goals and strategies of divergent and convergent thinking</a:t>
              </a:r>
              <a:endParaRPr sz="1200" b="0" i="0" u="none" strike="noStrike" cap="none" dirty="0">
                <a:solidFill>
                  <a:srgbClr val="000000"/>
                </a:solidFill>
                <a:latin typeface="Century Gothic" panose="020B0502020202020204" pitchFamily="34" charset="0"/>
                <a:sym typeface="Arial"/>
              </a:endParaRPr>
            </a:p>
          </p:txBody>
        </p:sp>
        <p:sp>
          <p:nvSpPr>
            <p:cNvPr id="1179" name="Google Shape;1179;g3a4a37d3511_0_1234"/>
            <p:cNvSpPr/>
            <p:nvPr/>
          </p:nvSpPr>
          <p:spPr>
            <a:xfrm>
              <a:off x="0" y="424"/>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80" name="Google Shape;1180;g3a4a37d3511_0_1234"/>
            <p:cNvSpPr txBox="1"/>
            <p:nvPr/>
          </p:nvSpPr>
          <p:spPr>
            <a:xfrm>
              <a:off x="26113" y="26537"/>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a:solidFill>
                    <a:srgbClr val="000000"/>
                  </a:solidFill>
                  <a:latin typeface="Century Gothic" panose="020B0502020202020204" pitchFamily="34" charset="0"/>
                  <a:sym typeface="Arial"/>
                </a:rPr>
                <a:t>Divergent vs Convergent</a:t>
              </a:r>
              <a:endParaRPr sz="2000" b="0" i="0" u="none" strike="noStrike" cap="none">
                <a:solidFill>
                  <a:srgbClr val="000000"/>
                </a:solidFill>
                <a:latin typeface="Century Gothic" panose="020B0502020202020204" pitchFamily="34" charset="0"/>
                <a:sym typeface="Arial"/>
              </a:endParaRPr>
            </a:p>
          </p:txBody>
        </p:sp>
        <p:sp>
          <p:nvSpPr>
            <p:cNvPr id="1181" name="Google Shape;1181;g3a4a37d3511_0_1234"/>
            <p:cNvSpPr/>
            <p:nvPr/>
          </p:nvSpPr>
          <p:spPr>
            <a:xfrm>
              <a:off x="3577051" y="588845"/>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82" name="Google Shape;1182;g3a4a37d3511_0_1234"/>
            <p:cNvSpPr txBox="1"/>
            <p:nvPr/>
          </p:nvSpPr>
          <p:spPr>
            <a:xfrm>
              <a:off x="3627451" y="655711"/>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Learners need safe spaces before they will feel comfortable enough to offer truly innovative solutions</a:t>
              </a:r>
              <a:endParaRPr sz="1200" b="0" i="0" u="none" strike="noStrike" cap="none" dirty="0">
                <a:solidFill>
                  <a:srgbClr val="000000"/>
                </a:solidFill>
                <a:latin typeface="Century Gothic" panose="020B0502020202020204" pitchFamily="34" charset="0"/>
                <a:sym typeface="Arial"/>
              </a:endParaRPr>
            </a:p>
          </p:txBody>
        </p:sp>
        <p:sp>
          <p:nvSpPr>
            <p:cNvPr id="1183" name="Google Shape;1183;g3a4a37d3511_0_1234"/>
            <p:cNvSpPr/>
            <p:nvPr/>
          </p:nvSpPr>
          <p:spPr>
            <a:xfrm>
              <a:off x="0" y="588845"/>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84" name="Google Shape;1184;g3a4a37d3511_0_1234"/>
            <p:cNvSpPr txBox="1"/>
            <p:nvPr/>
          </p:nvSpPr>
          <p:spPr>
            <a:xfrm>
              <a:off x="26113" y="614958"/>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a:solidFill>
                    <a:srgbClr val="000000"/>
                  </a:solidFill>
                  <a:latin typeface="Century Gothic" panose="020B0502020202020204" pitchFamily="34" charset="0"/>
                  <a:sym typeface="Arial"/>
                </a:rPr>
                <a:t>Create safe spaces</a:t>
              </a:r>
              <a:endParaRPr sz="2000" b="0" i="0" u="none" strike="noStrike" cap="none">
                <a:solidFill>
                  <a:srgbClr val="000000"/>
                </a:solidFill>
                <a:latin typeface="Century Gothic" panose="020B0502020202020204" pitchFamily="34" charset="0"/>
                <a:sym typeface="Arial"/>
              </a:endParaRPr>
            </a:p>
          </p:txBody>
        </p:sp>
        <p:sp>
          <p:nvSpPr>
            <p:cNvPr id="1185" name="Google Shape;1185;g3a4a37d3511_0_1234"/>
            <p:cNvSpPr/>
            <p:nvPr/>
          </p:nvSpPr>
          <p:spPr>
            <a:xfrm>
              <a:off x="3577051" y="1177265"/>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86" name="Google Shape;1186;g3a4a37d3511_0_1234"/>
            <p:cNvSpPr txBox="1"/>
            <p:nvPr/>
          </p:nvSpPr>
          <p:spPr>
            <a:xfrm>
              <a:off x="3627451" y="1244131"/>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Having learners take specific roles when addressing a problem can help promote divergent and convergent thinking</a:t>
              </a:r>
              <a:endParaRPr sz="1200" b="0" i="0" u="none" strike="noStrike" cap="none" dirty="0">
                <a:solidFill>
                  <a:srgbClr val="000000"/>
                </a:solidFill>
                <a:latin typeface="Century Gothic" panose="020B0502020202020204" pitchFamily="34" charset="0"/>
                <a:sym typeface="Arial"/>
              </a:endParaRPr>
            </a:p>
          </p:txBody>
        </p:sp>
        <p:sp>
          <p:nvSpPr>
            <p:cNvPr id="1187" name="Google Shape;1187;g3a4a37d3511_0_1234"/>
            <p:cNvSpPr/>
            <p:nvPr/>
          </p:nvSpPr>
          <p:spPr>
            <a:xfrm>
              <a:off x="0" y="1177265"/>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88" name="Google Shape;1188;g3a4a37d3511_0_1234"/>
            <p:cNvSpPr txBox="1"/>
            <p:nvPr/>
          </p:nvSpPr>
          <p:spPr>
            <a:xfrm>
              <a:off x="26113" y="1203378"/>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dirty="0">
                  <a:solidFill>
                    <a:srgbClr val="000000"/>
                  </a:solidFill>
                  <a:latin typeface="Century Gothic" panose="020B0502020202020204" pitchFamily="34" charset="0"/>
                  <a:sym typeface="Arial"/>
                </a:rPr>
                <a:t>Career Role Playing</a:t>
              </a:r>
              <a:endParaRPr sz="2000" b="0" i="0" u="none" strike="noStrike" cap="none" dirty="0">
                <a:solidFill>
                  <a:srgbClr val="000000"/>
                </a:solidFill>
                <a:latin typeface="Century Gothic" panose="020B0502020202020204" pitchFamily="34" charset="0"/>
                <a:sym typeface="Arial"/>
              </a:endParaRPr>
            </a:p>
          </p:txBody>
        </p:sp>
        <p:sp>
          <p:nvSpPr>
            <p:cNvPr id="1189" name="Google Shape;1189;g3a4a37d3511_0_1234"/>
            <p:cNvSpPr/>
            <p:nvPr/>
          </p:nvSpPr>
          <p:spPr>
            <a:xfrm>
              <a:off x="3577051" y="1765686"/>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90" name="Google Shape;1190;g3a4a37d3511_0_1234"/>
            <p:cNvSpPr txBox="1"/>
            <p:nvPr/>
          </p:nvSpPr>
          <p:spPr>
            <a:xfrm>
              <a:off x="3627451" y="1832552"/>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Allow learners to find alternative uses for common, household items</a:t>
              </a:r>
              <a:endParaRPr sz="1200" b="0" i="0" u="none" strike="noStrike" cap="none" dirty="0">
                <a:solidFill>
                  <a:srgbClr val="000000"/>
                </a:solidFill>
                <a:latin typeface="Century Gothic" panose="020B0502020202020204" pitchFamily="34" charset="0"/>
                <a:sym typeface="Arial"/>
              </a:endParaRPr>
            </a:p>
          </p:txBody>
        </p:sp>
        <p:sp>
          <p:nvSpPr>
            <p:cNvPr id="1191" name="Google Shape;1191;g3a4a37d3511_0_1234"/>
            <p:cNvSpPr/>
            <p:nvPr/>
          </p:nvSpPr>
          <p:spPr>
            <a:xfrm>
              <a:off x="0" y="1765686"/>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92" name="Google Shape;1192;g3a4a37d3511_0_1234"/>
            <p:cNvSpPr txBox="1"/>
            <p:nvPr/>
          </p:nvSpPr>
          <p:spPr>
            <a:xfrm>
              <a:off x="26113" y="1791799"/>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a:solidFill>
                    <a:srgbClr val="000000"/>
                  </a:solidFill>
                  <a:latin typeface="Century Gothic" panose="020B0502020202020204" pitchFamily="34" charset="0"/>
                  <a:sym typeface="Arial"/>
                </a:rPr>
                <a:t>Reverse engineering</a:t>
              </a:r>
              <a:endParaRPr sz="2000" b="0" i="0" u="none" strike="noStrike" cap="none">
                <a:solidFill>
                  <a:srgbClr val="000000"/>
                </a:solidFill>
                <a:latin typeface="Century Gothic" panose="020B0502020202020204" pitchFamily="34" charset="0"/>
                <a:sym typeface="Arial"/>
              </a:endParaRPr>
            </a:p>
          </p:txBody>
        </p:sp>
        <p:sp>
          <p:nvSpPr>
            <p:cNvPr id="1193" name="Google Shape;1193;g3a4a37d3511_0_1234"/>
            <p:cNvSpPr/>
            <p:nvPr/>
          </p:nvSpPr>
          <p:spPr>
            <a:xfrm>
              <a:off x="3577051" y="2354107"/>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94" name="Google Shape;1194;g3a4a37d3511_0_1234"/>
            <p:cNvSpPr txBox="1"/>
            <p:nvPr/>
          </p:nvSpPr>
          <p:spPr>
            <a:xfrm>
              <a:off x="3627451" y="2420973"/>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Teach learners that intelligence and creativity are malleable skills requiring practice, hard work, and iteration</a:t>
              </a:r>
              <a:endParaRPr sz="1200" b="0" i="0" u="none" strike="noStrike" cap="none" dirty="0">
                <a:solidFill>
                  <a:srgbClr val="000000"/>
                </a:solidFill>
                <a:latin typeface="Century Gothic" panose="020B0502020202020204" pitchFamily="34" charset="0"/>
                <a:sym typeface="Arial"/>
              </a:endParaRPr>
            </a:p>
          </p:txBody>
        </p:sp>
        <p:sp>
          <p:nvSpPr>
            <p:cNvPr id="1195" name="Google Shape;1195;g3a4a37d3511_0_1234"/>
            <p:cNvSpPr/>
            <p:nvPr/>
          </p:nvSpPr>
          <p:spPr>
            <a:xfrm>
              <a:off x="0" y="2354107"/>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96" name="Google Shape;1196;g3a4a37d3511_0_1234"/>
            <p:cNvSpPr txBox="1"/>
            <p:nvPr/>
          </p:nvSpPr>
          <p:spPr>
            <a:xfrm>
              <a:off x="26113" y="2380220"/>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a:solidFill>
                    <a:srgbClr val="000000"/>
                  </a:solidFill>
                  <a:latin typeface="Century Gothic" panose="020B0502020202020204" pitchFamily="34" charset="0"/>
                  <a:sym typeface="Arial"/>
                </a:rPr>
                <a:t>Foster a Growth Mindset</a:t>
              </a:r>
              <a:endParaRPr sz="2000" b="0" i="0" u="none" strike="noStrike" cap="none">
                <a:solidFill>
                  <a:srgbClr val="000000"/>
                </a:solidFill>
                <a:latin typeface="Century Gothic" panose="020B0502020202020204" pitchFamily="34" charset="0"/>
                <a:sym typeface="Arial"/>
              </a:endParaRPr>
            </a:p>
          </p:txBody>
        </p:sp>
        <p:sp>
          <p:nvSpPr>
            <p:cNvPr id="1197" name="Google Shape;1197;g3a4a37d3511_0_1234"/>
            <p:cNvSpPr/>
            <p:nvPr/>
          </p:nvSpPr>
          <p:spPr>
            <a:xfrm>
              <a:off x="3577051" y="2942527"/>
              <a:ext cx="5365500" cy="534900"/>
            </a:xfrm>
            <a:prstGeom prst="rightArrow">
              <a:avLst>
                <a:gd name="adj1" fmla="val 75000"/>
                <a:gd name="adj2" fmla="val 50000"/>
              </a:avLst>
            </a:prstGeom>
            <a:solidFill>
              <a:srgbClr val="CDD8FB">
                <a:alpha val="89800"/>
              </a:srgbClr>
            </a:solidFill>
            <a:ln w="12700" cap="flat" cmpd="sng">
              <a:solidFill>
                <a:srgbClr val="01A7F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198" name="Google Shape;1198;g3a4a37d3511_0_1234"/>
            <p:cNvSpPr txBox="1"/>
            <p:nvPr/>
          </p:nvSpPr>
          <p:spPr>
            <a:xfrm>
              <a:off x="3627451" y="3009393"/>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Learners will feel more empowered when they are given choices and the autonomy to see those choices through</a:t>
              </a:r>
              <a:endParaRPr sz="1200" dirty="0">
                <a:latin typeface="Century Gothic" panose="020B0502020202020204" pitchFamily="34" charset="0"/>
              </a:endParaRPr>
            </a:p>
          </p:txBody>
        </p:sp>
        <p:sp>
          <p:nvSpPr>
            <p:cNvPr id="1199" name="Google Shape;1199;g3a4a37d3511_0_1234"/>
            <p:cNvSpPr/>
            <p:nvPr/>
          </p:nvSpPr>
          <p:spPr>
            <a:xfrm>
              <a:off x="0" y="2942527"/>
              <a:ext cx="3577200" cy="534900"/>
            </a:xfrm>
            <a:prstGeom prst="roundRect">
              <a:avLst>
                <a:gd name="adj" fmla="val 16667"/>
              </a:avLst>
            </a:prstGeom>
            <a:solidFill>
              <a:srgbClr val="4185F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00" name="Google Shape;1200;g3a4a37d3511_0_1234"/>
            <p:cNvSpPr txBox="1"/>
            <p:nvPr/>
          </p:nvSpPr>
          <p:spPr>
            <a:xfrm>
              <a:off x="26113" y="2968640"/>
              <a:ext cx="3524700" cy="482700"/>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GB" sz="2000" b="0" i="0" u="none" strike="noStrike" cap="none">
                  <a:solidFill>
                    <a:srgbClr val="000000"/>
                  </a:solidFill>
                  <a:latin typeface="Century Gothic" panose="020B0502020202020204" pitchFamily="34" charset="0"/>
                  <a:sym typeface="Arial"/>
                </a:rPr>
                <a:t>Encourage Choice</a:t>
              </a:r>
              <a:endParaRPr sz="2000" b="0" i="0" u="none" strike="noStrike" cap="none">
                <a:solidFill>
                  <a:srgbClr val="000000"/>
                </a:solidFill>
                <a:latin typeface="Century Gothic" panose="020B0502020202020204" pitchFamily="34" charset="0"/>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g3a4a37d3511_0_12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WAYS to integrate – critical thinking</a:t>
            </a:r>
            <a:endParaRPr sz="3700">
              <a:solidFill>
                <a:schemeClr val="dk1"/>
              </a:solidFill>
              <a:latin typeface="Bebas Neue"/>
              <a:ea typeface="Bebas Neue"/>
              <a:cs typeface="Bebas Neue"/>
              <a:sym typeface="Bebas Neue"/>
            </a:endParaRPr>
          </a:p>
        </p:txBody>
      </p:sp>
      <p:grpSp>
        <p:nvGrpSpPr>
          <p:cNvPr id="1208" name="Google Shape;1208;g3a4a37d3511_0_1265"/>
          <p:cNvGrpSpPr/>
          <p:nvPr/>
        </p:nvGrpSpPr>
        <p:grpSpPr>
          <a:xfrm>
            <a:off x="100685" y="1018149"/>
            <a:ext cx="8942551" cy="3477003"/>
            <a:chOff x="0" y="424"/>
            <a:chExt cx="8942551" cy="3477003"/>
          </a:xfrm>
        </p:grpSpPr>
        <p:sp>
          <p:nvSpPr>
            <p:cNvPr id="1209" name="Google Shape;1209;g3a4a37d3511_0_1265"/>
            <p:cNvSpPr/>
            <p:nvPr/>
          </p:nvSpPr>
          <p:spPr>
            <a:xfrm>
              <a:off x="3577051" y="424"/>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10" name="Google Shape;1210;g3a4a37d3511_0_1265"/>
            <p:cNvSpPr txBox="1"/>
            <p:nvPr/>
          </p:nvSpPr>
          <p:spPr>
            <a:xfrm>
              <a:off x="3634651" y="67290"/>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Encourage students to think deeply by posing questions that don’t have a single correct answer</a:t>
              </a:r>
              <a:endParaRPr dirty="0">
                <a:latin typeface="Century Gothic" panose="020B0502020202020204" pitchFamily="34" charset="0"/>
              </a:endParaRPr>
            </a:p>
          </p:txBody>
        </p:sp>
        <p:sp>
          <p:nvSpPr>
            <p:cNvPr id="1211" name="Google Shape;1211;g3a4a37d3511_0_1265"/>
            <p:cNvSpPr/>
            <p:nvPr/>
          </p:nvSpPr>
          <p:spPr>
            <a:xfrm>
              <a:off x="0" y="424"/>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12" name="Google Shape;1212;g3a4a37d3511_0_1265"/>
            <p:cNvSpPr txBox="1"/>
            <p:nvPr/>
          </p:nvSpPr>
          <p:spPr>
            <a:xfrm>
              <a:off x="26113" y="26537"/>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dirty="0">
                  <a:solidFill>
                    <a:schemeClr val="dk1"/>
                  </a:solidFill>
                  <a:latin typeface="Century Gothic" panose="020B0502020202020204" pitchFamily="34" charset="0"/>
                  <a:sym typeface="Arial"/>
                </a:rPr>
                <a:t>Ask open ended questions</a:t>
              </a:r>
              <a:endParaRPr sz="1100" dirty="0">
                <a:latin typeface="Century Gothic" panose="020B0502020202020204" pitchFamily="34" charset="0"/>
              </a:endParaRPr>
            </a:p>
          </p:txBody>
        </p:sp>
        <p:sp>
          <p:nvSpPr>
            <p:cNvPr id="1213" name="Google Shape;1213;g3a4a37d3511_0_1265"/>
            <p:cNvSpPr/>
            <p:nvPr/>
          </p:nvSpPr>
          <p:spPr>
            <a:xfrm>
              <a:off x="3577051" y="588845"/>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14" name="Google Shape;1214;g3a4a37d3511_0_1265"/>
            <p:cNvSpPr txBox="1"/>
            <p:nvPr/>
          </p:nvSpPr>
          <p:spPr>
            <a:xfrm>
              <a:off x="3634651" y="655711"/>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Have students consider or argue for different perspectives on a topic to develop reasoning skills</a:t>
              </a:r>
              <a:endParaRPr dirty="0">
                <a:latin typeface="Century Gothic" panose="020B0502020202020204" pitchFamily="34" charset="0"/>
              </a:endParaRPr>
            </a:p>
          </p:txBody>
        </p:sp>
        <p:sp>
          <p:nvSpPr>
            <p:cNvPr id="1215" name="Google Shape;1215;g3a4a37d3511_0_1265"/>
            <p:cNvSpPr/>
            <p:nvPr/>
          </p:nvSpPr>
          <p:spPr>
            <a:xfrm>
              <a:off x="0" y="588845"/>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16" name="Google Shape;1216;g3a4a37d3511_0_1265"/>
            <p:cNvSpPr txBox="1"/>
            <p:nvPr/>
          </p:nvSpPr>
          <p:spPr>
            <a:xfrm>
              <a:off x="26113" y="614958"/>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a:solidFill>
                    <a:schemeClr val="dk1"/>
                  </a:solidFill>
                  <a:latin typeface="Century Gothic" panose="020B0502020202020204" pitchFamily="34" charset="0"/>
                  <a:sym typeface="Arial"/>
                </a:rPr>
                <a:t>Encourage debate</a:t>
              </a:r>
              <a:endParaRPr sz="1100">
                <a:latin typeface="Century Gothic" panose="020B0502020202020204" pitchFamily="34" charset="0"/>
              </a:endParaRPr>
            </a:p>
          </p:txBody>
        </p:sp>
        <p:sp>
          <p:nvSpPr>
            <p:cNvPr id="1217" name="Google Shape;1217;g3a4a37d3511_0_1265"/>
            <p:cNvSpPr/>
            <p:nvPr/>
          </p:nvSpPr>
          <p:spPr>
            <a:xfrm>
              <a:off x="3577051" y="1177265"/>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18" name="Google Shape;1218;g3a4a37d3511_0_1265"/>
            <p:cNvSpPr txBox="1"/>
            <p:nvPr/>
          </p:nvSpPr>
          <p:spPr>
            <a:xfrm>
              <a:off x="3634651" y="1244131"/>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Set realistic expectations when asking students to address big, real-world problems by breaking larger problems into smaller ones</a:t>
              </a:r>
              <a:endParaRPr dirty="0">
                <a:latin typeface="Century Gothic" panose="020B0502020202020204" pitchFamily="34" charset="0"/>
              </a:endParaRPr>
            </a:p>
          </p:txBody>
        </p:sp>
        <p:sp>
          <p:nvSpPr>
            <p:cNvPr id="1219" name="Google Shape;1219;g3a4a37d3511_0_1265"/>
            <p:cNvSpPr/>
            <p:nvPr/>
          </p:nvSpPr>
          <p:spPr>
            <a:xfrm>
              <a:off x="0" y="1177265"/>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20" name="Google Shape;1220;g3a4a37d3511_0_1265"/>
            <p:cNvSpPr txBox="1"/>
            <p:nvPr/>
          </p:nvSpPr>
          <p:spPr>
            <a:xfrm>
              <a:off x="26113" y="1203378"/>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a:solidFill>
                    <a:schemeClr val="dk1"/>
                  </a:solidFill>
                  <a:latin typeface="Century Gothic" panose="020B0502020202020204" pitchFamily="34" charset="0"/>
                  <a:sym typeface="Arial"/>
                </a:rPr>
                <a:t>Realistic problem-solving</a:t>
              </a:r>
              <a:endParaRPr sz="1100">
                <a:latin typeface="Century Gothic" panose="020B0502020202020204" pitchFamily="34" charset="0"/>
              </a:endParaRPr>
            </a:p>
          </p:txBody>
        </p:sp>
        <p:sp>
          <p:nvSpPr>
            <p:cNvPr id="1221" name="Google Shape;1221;g3a4a37d3511_0_1265"/>
            <p:cNvSpPr/>
            <p:nvPr/>
          </p:nvSpPr>
          <p:spPr>
            <a:xfrm>
              <a:off x="3577051" y="1765686"/>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22" name="Google Shape;1222;g3a4a37d3511_0_1265"/>
            <p:cNvSpPr txBox="1"/>
            <p:nvPr/>
          </p:nvSpPr>
          <p:spPr>
            <a:xfrm>
              <a:off x="3634651" y="1832552"/>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Allow brief periods for students to consider what they’ve learned and its implications</a:t>
              </a:r>
              <a:endParaRPr dirty="0">
                <a:latin typeface="Century Gothic" panose="020B0502020202020204" pitchFamily="34" charset="0"/>
              </a:endParaRPr>
            </a:p>
          </p:txBody>
        </p:sp>
        <p:sp>
          <p:nvSpPr>
            <p:cNvPr id="1223" name="Google Shape;1223;g3a4a37d3511_0_1265"/>
            <p:cNvSpPr/>
            <p:nvPr/>
          </p:nvSpPr>
          <p:spPr>
            <a:xfrm>
              <a:off x="0" y="1765686"/>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24" name="Google Shape;1224;g3a4a37d3511_0_1265"/>
            <p:cNvSpPr txBox="1"/>
            <p:nvPr/>
          </p:nvSpPr>
          <p:spPr>
            <a:xfrm>
              <a:off x="26113" y="1791799"/>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a:solidFill>
                    <a:schemeClr val="dk1"/>
                  </a:solidFill>
                  <a:latin typeface="Century Gothic" panose="020B0502020202020204" pitchFamily="34" charset="0"/>
                  <a:sym typeface="Arial"/>
                </a:rPr>
                <a:t>Implement reflection time</a:t>
              </a:r>
              <a:endParaRPr sz="1100">
                <a:latin typeface="Century Gothic" panose="020B0502020202020204" pitchFamily="34" charset="0"/>
              </a:endParaRPr>
            </a:p>
          </p:txBody>
        </p:sp>
        <p:sp>
          <p:nvSpPr>
            <p:cNvPr id="1225" name="Google Shape;1225;g3a4a37d3511_0_1265"/>
            <p:cNvSpPr/>
            <p:nvPr/>
          </p:nvSpPr>
          <p:spPr>
            <a:xfrm>
              <a:off x="3577051" y="2354107"/>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26" name="Google Shape;1226;g3a4a37d3511_0_1265"/>
            <p:cNvSpPr txBox="1"/>
            <p:nvPr/>
          </p:nvSpPr>
          <p:spPr>
            <a:xfrm>
              <a:off x="3634651" y="2420973"/>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Ask students to draw connections between the lesson content and authentic, familiar concepts or situations</a:t>
              </a:r>
              <a:endParaRPr dirty="0">
                <a:latin typeface="Century Gothic" panose="020B0502020202020204" pitchFamily="34" charset="0"/>
              </a:endParaRPr>
            </a:p>
          </p:txBody>
        </p:sp>
        <p:sp>
          <p:nvSpPr>
            <p:cNvPr id="1227" name="Google Shape;1227;g3a4a37d3511_0_1265"/>
            <p:cNvSpPr/>
            <p:nvPr/>
          </p:nvSpPr>
          <p:spPr>
            <a:xfrm>
              <a:off x="0" y="2354107"/>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28" name="Google Shape;1228;g3a4a37d3511_0_1265"/>
            <p:cNvSpPr txBox="1"/>
            <p:nvPr/>
          </p:nvSpPr>
          <p:spPr>
            <a:xfrm>
              <a:off x="26113" y="2380220"/>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a:solidFill>
                    <a:schemeClr val="dk1"/>
                  </a:solidFill>
                  <a:latin typeface="Century Gothic" panose="020B0502020202020204" pitchFamily="34" charset="0"/>
                  <a:sym typeface="Arial"/>
                </a:rPr>
                <a:t>Use analogies</a:t>
              </a:r>
              <a:endParaRPr sz="1100">
                <a:latin typeface="Century Gothic" panose="020B0502020202020204" pitchFamily="34" charset="0"/>
              </a:endParaRPr>
            </a:p>
          </p:txBody>
        </p:sp>
        <p:sp>
          <p:nvSpPr>
            <p:cNvPr id="1229" name="Google Shape;1229;g3a4a37d3511_0_1265"/>
            <p:cNvSpPr/>
            <p:nvPr/>
          </p:nvSpPr>
          <p:spPr>
            <a:xfrm>
              <a:off x="3577051" y="2942527"/>
              <a:ext cx="5365500" cy="534900"/>
            </a:xfrm>
            <a:prstGeom prst="rightArrow">
              <a:avLst>
                <a:gd name="adj1" fmla="val 75000"/>
                <a:gd name="adj2" fmla="val 50000"/>
              </a:avLst>
            </a:prstGeom>
            <a:solidFill>
              <a:srgbClr val="FFE2CD">
                <a:alpha val="89800"/>
              </a:srgbClr>
            </a:solidFill>
            <a:ln w="12700" cap="flat" cmpd="sng">
              <a:solidFill>
                <a:srgbClr val="FFD8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30" name="Google Shape;1230;g3a4a37d3511_0_1265"/>
            <p:cNvSpPr txBox="1"/>
            <p:nvPr/>
          </p:nvSpPr>
          <p:spPr>
            <a:xfrm>
              <a:off x="3634651" y="3009393"/>
              <a:ext cx="5165100" cy="401100"/>
            </a:xfrm>
            <a:prstGeom prst="rect">
              <a:avLst/>
            </a:prstGeom>
            <a:noFill/>
            <a:ln>
              <a:noFill/>
            </a:ln>
          </p:spPr>
          <p:txBody>
            <a:bodyPr spcFirstLastPara="1" wrap="square" lIns="7600" tIns="7600" rIns="7600" bIns="7600" anchor="ctr" anchorCtr="0">
              <a:noAutofit/>
            </a:bodyPr>
            <a:lstStyle/>
            <a:p>
              <a:pPr marR="0" lvl="1" algn="l" rtl="0">
                <a:lnSpc>
                  <a:spcPct val="90000"/>
                </a:lnSpc>
                <a:spcBef>
                  <a:spcPts val="0"/>
                </a:spcBef>
                <a:spcAft>
                  <a:spcPts val="0"/>
                </a:spcAft>
                <a:buClr>
                  <a:srgbClr val="000000"/>
                </a:buClr>
                <a:buSzPts val="1200"/>
              </a:pPr>
              <a:r>
                <a:rPr lang="en-GB" sz="1200" b="0" i="0" u="none" strike="noStrike" cap="none" dirty="0">
                  <a:solidFill>
                    <a:schemeClr val="dk1"/>
                  </a:solidFill>
                  <a:latin typeface="Century Gothic" panose="020B0502020202020204" pitchFamily="34" charset="0"/>
                  <a:sym typeface="Arial"/>
                </a:rPr>
                <a:t>Guide students in assessing the credibility and bias of information related to the lesson</a:t>
              </a:r>
              <a:endParaRPr dirty="0">
                <a:latin typeface="Century Gothic" panose="020B0502020202020204" pitchFamily="34" charset="0"/>
              </a:endParaRPr>
            </a:p>
          </p:txBody>
        </p:sp>
        <p:sp>
          <p:nvSpPr>
            <p:cNvPr id="1231" name="Google Shape;1231;g3a4a37d3511_0_1265"/>
            <p:cNvSpPr/>
            <p:nvPr/>
          </p:nvSpPr>
          <p:spPr>
            <a:xfrm>
              <a:off x="0" y="2942527"/>
              <a:ext cx="3577200" cy="534900"/>
            </a:xfrm>
            <a:prstGeom prst="roundRect">
              <a:avLst>
                <a:gd name="adj" fmla="val 16667"/>
              </a:avLst>
            </a:prstGeom>
            <a:solidFill>
              <a:srgbClr val="FFAA3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32" name="Google Shape;1232;g3a4a37d3511_0_1265"/>
            <p:cNvSpPr txBox="1"/>
            <p:nvPr/>
          </p:nvSpPr>
          <p:spPr>
            <a:xfrm>
              <a:off x="26113" y="2968640"/>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1800" b="0" i="0" u="none" strike="noStrike" cap="none">
                  <a:solidFill>
                    <a:schemeClr val="dk1"/>
                  </a:solidFill>
                  <a:latin typeface="Century Gothic" panose="020B0502020202020204" pitchFamily="34" charset="0"/>
                  <a:sym typeface="Arial"/>
                </a:rPr>
                <a:t>Teach evaluation of sources</a:t>
              </a:r>
              <a:endParaRPr sz="1100">
                <a:latin typeface="Century Gothic" panose="020B0502020202020204"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g3a4a37d3511_0_12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WAYS to integrate – collaboration</a:t>
            </a:r>
            <a:endParaRPr sz="3700">
              <a:solidFill>
                <a:schemeClr val="dk1"/>
              </a:solidFill>
              <a:latin typeface="Bebas Neue"/>
              <a:ea typeface="Bebas Neue"/>
              <a:cs typeface="Bebas Neue"/>
              <a:sym typeface="Bebas Neue"/>
            </a:endParaRPr>
          </a:p>
        </p:txBody>
      </p:sp>
      <p:grpSp>
        <p:nvGrpSpPr>
          <p:cNvPr id="1240" name="Google Shape;1240;g3a4a37d3511_0_1296"/>
          <p:cNvGrpSpPr/>
          <p:nvPr/>
        </p:nvGrpSpPr>
        <p:grpSpPr>
          <a:xfrm>
            <a:off x="100685" y="1018149"/>
            <a:ext cx="8942551" cy="3477003"/>
            <a:chOff x="0" y="424"/>
            <a:chExt cx="8942551" cy="3477003"/>
          </a:xfrm>
        </p:grpSpPr>
        <p:sp>
          <p:nvSpPr>
            <p:cNvPr id="1241" name="Google Shape;1241;g3a4a37d3511_0_1296"/>
            <p:cNvSpPr/>
            <p:nvPr/>
          </p:nvSpPr>
          <p:spPr>
            <a:xfrm>
              <a:off x="3577051" y="424"/>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42" name="Google Shape;1242;g3a4a37d3511_0_1296"/>
            <p:cNvSpPr txBox="1"/>
            <p:nvPr/>
          </p:nvSpPr>
          <p:spPr>
            <a:xfrm>
              <a:off x="3656251" y="67290"/>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rgbClr val="000000"/>
                  </a:solidFill>
                  <a:latin typeface="Century Gothic" panose="020B0502020202020204" pitchFamily="34" charset="0"/>
                  <a:sym typeface="Arial"/>
                </a:rPr>
                <a:t>Incorporate group work into your lessons to encourage collaboration and divergent thinking</a:t>
              </a:r>
              <a:endParaRPr sz="1200" dirty="0">
                <a:latin typeface="Century Gothic" panose="020B0502020202020204" pitchFamily="34" charset="0"/>
              </a:endParaRPr>
            </a:p>
          </p:txBody>
        </p:sp>
        <p:sp>
          <p:nvSpPr>
            <p:cNvPr id="1243" name="Google Shape;1243;g3a4a37d3511_0_1296"/>
            <p:cNvSpPr/>
            <p:nvPr/>
          </p:nvSpPr>
          <p:spPr>
            <a:xfrm>
              <a:off x="0" y="424"/>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44" name="Google Shape;1244;g3a4a37d3511_0_1296"/>
            <p:cNvSpPr txBox="1"/>
            <p:nvPr/>
          </p:nvSpPr>
          <p:spPr>
            <a:xfrm>
              <a:off x="26113" y="26537"/>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Incorporate Group Work</a:t>
              </a:r>
              <a:endParaRPr sz="1200">
                <a:latin typeface="Century Gothic" panose="020B0502020202020204" pitchFamily="34" charset="0"/>
              </a:endParaRPr>
            </a:p>
          </p:txBody>
        </p:sp>
        <p:sp>
          <p:nvSpPr>
            <p:cNvPr id="1245" name="Google Shape;1245;g3a4a37d3511_0_1296"/>
            <p:cNvSpPr/>
            <p:nvPr/>
          </p:nvSpPr>
          <p:spPr>
            <a:xfrm>
              <a:off x="3577051" y="588845"/>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46" name="Google Shape;1246;g3a4a37d3511_0_1296"/>
            <p:cNvSpPr txBox="1"/>
            <p:nvPr/>
          </p:nvSpPr>
          <p:spPr>
            <a:xfrm>
              <a:off x="3656251" y="655711"/>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rgbClr val="000000"/>
                  </a:solidFill>
                  <a:latin typeface="Century Gothic" panose="020B0502020202020204" pitchFamily="34" charset="0"/>
                  <a:sym typeface="Arial"/>
                </a:rPr>
                <a:t>Structuring tasks so that team members need each other to succeed</a:t>
              </a:r>
              <a:endParaRPr sz="1200" dirty="0">
                <a:latin typeface="Century Gothic" panose="020B0502020202020204" pitchFamily="34" charset="0"/>
              </a:endParaRPr>
            </a:p>
          </p:txBody>
        </p:sp>
        <p:sp>
          <p:nvSpPr>
            <p:cNvPr id="1247" name="Google Shape;1247;g3a4a37d3511_0_1296"/>
            <p:cNvSpPr/>
            <p:nvPr/>
          </p:nvSpPr>
          <p:spPr>
            <a:xfrm>
              <a:off x="0" y="588845"/>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48" name="Google Shape;1248;g3a4a37d3511_0_1296"/>
            <p:cNvSpPr txBox="1"/>
            <p:nvPr/>
          </p:nvSpPr>
          <p:spPr>
            <a:xfrm>
              <a:off x="26113" y="614958"/>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Interdependence Strategy</a:t>
              </a:r>
              <a:endParaRPr sz="1200">
                <a:latin typeface="Century Gothic" panose="020B0502020202020204" pitchFamily="34" charset="0"/>
              </a:endParaRPr>
            </a:p>
          </p:txBody>
        </p:sp>
        <p:sp>
          <p:nvSpPr>
            <p:cNvPr id="1249" name="Google Shape;1249;g3a4a37d3511_0_1296"/>
            <p:cNvSpPr/>
            <p:nvPr/>
          </p:nvSpPr>
          <p:spPr>
            <a:xfrm>
              <a:off x="3577051" y="1177265"/>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50" name="Google Shape;1250;g3a4a37d3511_0_1296"/>
            <p:cNvSpPr txBox="1"/>
            <p:nvPr/>
          </p:nvSpPr>
          <p:spPr>
            <a:xfrm>
              <a:off x="3656251" y="1244131"/>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rgbClr val="000000"/>
                  </a:solidFill>
                  <a:latin typeface="Century Gothic" panose="020B0502020202020204" pitchFamily="34" charset="0"/>
                  <a:sym typeface="Arial"/>
                </a:rPr>
                <a:t>Teaching and practicing interpersonal and small group skills through a </a:t>
              </a:r>
              <a:br>
                <a:rPr lang="el-GR" sz="1050" b="0" i="0" u="none" strike="noStrike" cap="none" dirty="0">
                  <a:solidFill>
                    <a:srgbClr val="000000"/>
                  </a:solidFill>
                  <a:latin typeface="Century Gothic" panose="020B0502020202020204" pitchFamily="34" charset="0"/>
                  <a:sym typeface="Arial"/>
                </a:rPr>
              </a:br>
              <a:r>
                <a:rPr lang="en-GB" sz="1050" b="0" i="0" u="none" strike="noStrike" cap="none" dirty="0">
                  <a:solidFill>
                    <a:srgbClr val="000000"/>
                  </a:solidFill>
                  <a:latin typeface="Century Gothic" panose="020B0502020202020204" pitchFamily="34" charset="0"/>
                  <a:sym typeface="Arial"/>
                </a:rPr>
                <a:t>variety of group activities</a:t>
              </a:r>
              <a:endParaRPr sz="1200" dirty="0">
                <a:latin typeface="Century Gothic" panose="020B0502020202020204" pitchFamily="34" charset="0"/>
              </a:endParaRPr>
            </a:p>
          </p:txBody>
        </p:sp>
        <p:sp>
          <p:nvSpPr>
            <p:cNvPr id="1251" name="Google Shape;1251;g3a4a37d3511_0_1296"/>
            <p:cNvSpPr/>
            <p:nvPr/>
          </p:nvSpPr>
          <p:spPr>
            <a:xfrm>
              <a:off x="0" y="1177265"/>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52" name="Google Shape;1252;g3a4a37d3511_0_1296"/>
            <p:cNvSpPr txBox="1"/>
            <p:nvPr/>
          </p:nvSpPr>
          <p:spPr>
            <a:xfrm>
              <a:off x="26113" y="1203378"/>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Social Skills Development</a:t>
              </a:r>
              <a:endParaRPr sz="1200">
                <a:latin typeface="Century Gothic" panose="020B0502020202020204" pitchFamily="34" charset="0"/>
              </a:endParaRPr>
            </a:p>
          </p:txBody>
        </p:sp>
        <p:sp>
          <p:nvSpPr>
            <p:cNvPr id="1253" name="Google Shape;1253;g3a4a37d3511_0_1296"/>
            <p:cNvSpPr/>
            <p:nvPr/>
          </p:nvSpPr>
          <p:spPr>
            <a:xfrm>
              <a:off x="3577051" y="1765686"/>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54" name="Google Shape;1254;g3a4a37d3511_0_1296"/>
            <p:cNvSpPr txBox="1"/>
            <p:nvPr/>
          </p:nvSpPr>
          <p:spPr>
            <a:xfrm>
              <a:off x="3656251" y="1832552"/>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rgbClr val="000000"/>
                  </a:solidFill>
                  <a:latin typeface="Century Gothic" panose="020B0502020202020204" pitchFamily="34" charset="0"/>
                  <a:sym typeface="Arial"/>
                </a:rPr>
                <a:t>Teach students design thinking principles which focuses on empathy and collaboration through a variety of strategies</a:t>
              </a:r>
              <a:endParaRPr sz="1200" dirty="0">
                <a:latin typeface="Century Gothic" panose="020B0502020202020204" pitchFamily="34" charset="0"/>
              </a:endParaRPr>
            </a:p>
          </p:txBody>
        </p:sp>
        <p:sp>
          <p:nvSpPr>
            <p:cNvPr id="1255" name="Google Shape;1255;g3a4a37d3511_0_1296"/>
            <p:cNvSpPr/>
            <p:nvPr/>
          </p:nvSpPr>
          <p:spPr>
            <a:xfrm>
              <a:off x="0" y="1765686"/>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56" name="Google Shape;1256;g3a4a37d3511_0_1296"/>
            <p:cNvSpPr txBox="1"/>
            <p:nvPr/>
          </p:nvSpPr>
          <p:spPr>
            <a:xfrm>
              <a:off x="26113" y="1791799"/>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Design Thinking Principles</a:t>
              </a:r>
              <a:endParaRPr sz="1200">
                <a:latin typeface="Century Gothic" panose="020B0502020202020204" pitchFamily="34" charset="0"/>
              </a:endParaRPr>
            </a:p>
          </p:txBody>
        </p:sp>
        <p:sp>
          <p:nvSpPr>
            <p:cNvPr id="1257" name="Google Shape;1257;g3a4a37d3511_0_1296"/>
            <p:cNvSpPr/>
            <p:nvPr/>
          </p:nvSpPr>
          <p:spPr>
            <a:xfrm>
              <a:off x="3577051" y="2354107"/>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58" name="Google Shape;1258;g3a4a37d3511_0_1296"/>
            <p:cNvSpPr txBox="1"/>
            <p:nvPr/>
          </p:nvSpPr>
          <p:spPr>
            <a:xfrm>
              <a:off x="3656251" y="2420973"/>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rgbClr val="000000"/>
                  </a:solidFill>
                  <a:latin typeface="Century Gothic" panose="020B0502020202020204" pitchFamily="34" charset="0"/>
                  <a:sym typeface="Arial"/>
                </a:rPr>
                <a:t>Find engaging, authentic examples of collaboration to serve as models then give students the opportunity to dissect the case studies and pull-out strategies</a:t>
              </a:r>
              <a:endParaRPr sz="1200" dirty="0">
                <a:latin typeface="Century Gothic" panose="020B0502020202020204" pitchFamily="34" charset="0"/>
              </a:endParaRPr>
            </a:p>
          </p:txBody>
        </p:sp>
        <p:sp>
          <p:nvSpPr>
            <p:cNvPr id="1259" name="Google Shape;1259;g3a4a37d3511_0_1296"/>
            <p:cNvSpPr/>
            <p:nvPr/>
          </p:nvSpPr>
          <p:spPr>
            <a:xfrm>
              <a:off x="0" y="2354107"/>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60" name="Google Shape;1260;g3a4a37d3511_0_1296"/>
            <p:cNvSpPr txBox="1"/>
            <p:nvPr/>
          </p:nvSpPr>
          <p:spPr>
            <a:xfrm>
              <a:off x="26113" y="2380220"/>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Use Case Studies</a:t>
              </a:r>
              <a:endParaRPr sz="1200">
                <a:latin typeface="Century Gothic" panose="020B0502020202020204" pitchFamily="34" charset="0"/>
              </a:endParaRPr>
            </a:p>
          </p:txBody>
        </p:sp>
        <p:sp>
          <p:nvSpPr>
            <p:cNvPr id="1261" name="Google Shape;1261;g3a4a37d3511_0_1296"/>
            <p:cNvSpPr/>
            <p:nvPr/>
          </p:nvSpPr>
          <p:spPr>
            <a:xfrm>
              <a:off x="3577051" y="2942527"/>
              <a:ext cx="5365500" cy="534900"/>
            </a:xfrm>
            <a:prstGeom prst="rightArrow">
              <a:avLst>
                <a:gd name="adj1" fmla="val 75000"/>
                <a:gd name="adj2" fmla="val 50000"/>
              </a:avLst>
            </a:prstGeom>
            <a:solidFill>
              <a:srgbClr val="D5DBDD">
                <a:alpha val="89800"/>
              </a:srgbClr>
            </a:solidFill>
            <a:ln w="9525"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62" name="Google Shape;1262;g3a4a37d3511_0_1296"/>
            <p:cNvSpPr txBox="1"/>
            <p:nvPr/>
          </p:nvSpPr>
          <p:spPr>
            <a:xfrm>
              <a:off x="3656251" y="3009393"/>
              <a:ext cx="5165100" cy="401100"/>
            </a:xfrm>
            <a:prstGeom prst="rect">
              <a:avLst/>
            </a:prstGeom>
            <a:noFill/>
            <a:ln>
              <a:noFill/>
            </a:ln>
          </p:spPr>
          <p:txBody>
            <a:bodyPr spcFirstLastPara="1" wrap="square" lIns="6975" tIns="6975" rIns="6975" bIns="6975" anchor="ctr" anchorCtr="0">
              <a:noAutofit/>
            </a:bodyPr>
            <a:lstStyle/>
            <a:p>
              <a:pPr marR="0" lvl="1" algn="l" rtl="0">
                <a:lnSpc>
                  <a:spcPct val="90000"/>
                </a:lnSpc>
                <a:spcBef>
                  <a:spcPts val="0"/>
                </a:spcBef>
                <a:spcAft>
                  <a:spcPts val="0"/>
                </a:spcAft>
                <a:buClr>
                  <a:srgbClr val="000000"/>
                </a:buClr>
                <a:buSzPts val="1100"/>
              </a:pPr>
              <a:r>
                <a:rPr lang="en-GB" sz="1050" b="0" i="0" u="none" strike="noStrike" cap="none" dirty="0">
                  <a:solidFill>
                    <a:schemeClr val="dk1"/>
                  </a:solidFill>
                  <a:latin typeface="Century Gothic" panose="020B0502020202020204" pitchFamily="34" charset="0"/>
                  <a:sym typeface="Arial"/>
                </a:rPr>
                <a:t>Allow groups to self-evaluate and reflect on their collaborative work by identifying strengths and opportunities</a:t>
              </a:r>
              <a:endParaRPr sz="1200" dirty="0">
                <a:latin typeface="Century Gothic" panose="020B0502020202020204" pitchFamily="34" charset="0"/>
              </a:endParaRPr>
            </a:p>
          </p:txBody>
        </p:sp>
        <p:sp>
          <p:nvSpPr>
            <p:cNvPr id="1263" name="Google Shape;1263;g3a4a37d3511_0_1296"/>
            <p:cNvSpPr/>
            <p:nvPr/>
          </p:nvSpPr>
          <p:spPr>
            <a:xfrm>
              <a:off x="0" y="2942527"/>
              <a:ext cx="3577200" cy="534900"/>
            </a:xfrm>
            <a:prstGeom prst="roundRect">
              <a:avLst>
                <a:gd name="adj" fmla="val 16667"/>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64" name="Google Shape;1264;g3a4a37d3511_0_1296"/>
            <p:cNvSpPr txBox="1"/>
            <p:nvPr/>
          </p:nvSpPr>
          <p:spPr>
            <a:xfrm>
              <a:off x="26113" y="2968640"/>
              <a:ext cx="3524700" cy="4827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GB" sz="2000" b="0" i="0" u="none" strike="noStrike" cap="none">
                  <a:solidFill>
                    <a:schemeClr val="dk1"/>
                  </a:solidFill>
                  <a:latin typeface="Century Gothic" panose="020B0502020202020204" pitchFamily="34" charset="0"/>
                  <a:sym typeface="Arial"/>
                </a:rPr>
                <a:t>Evaluate Group Work</a:t>
              </a:r>
              <a:endParaRPr sz="1200">
                <a:latin typeface="Century Gothic" panose="020B0502020202020204" pitchFamily="34"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70" name="Google Shape;1270;g3a4a37d3511_0_13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WAYS to integrate – communication</a:t>
            </a:r>
            <a:endParaRPr sz="3700">
              <a:solidFill>
                <a:schemeClr val="dk1"/>
              </a:solidFill>
              <a:latin typeface="Bebas Neue"/>
              <a:ea typeface="Bebas Neue"/>
              <a:cs typeface="Bebas Neue"/>
              <a:sym typeface="Bebas Neue"/>
            </a:endParaRPr>
          </a:p>
        </p:txBody>
      </p:sp>
      <p:grpSp>
        <p:nvGrpSpPr>
          <p:cNvPr id="1272" name="Google Shape;1272;g3a4a37d3511_0_1327"/>
          <p:cNvGrpSpPr/>
          <p:nvPr/>
        </p:nvGrpSpPr>
        <p:grpSpPr>
          <a:xfrm>
            <a:off x="100685" y="1018149"/>
            <a:ext cx="8942551" cy="3477003"/>
            <a:chOff x="0" y="424"/>
            <a:chExt cx="8942551" cy="3477003"/>
          </a:xfrm>
        </p:grpSpPr>
        <p:sp>
          <p:nvSpPr>
            <p:cNvPr id="1273" name="Google Shape;1273;g3a4a37d3511_0_1327"/>
            <p:cNvSpPr/>
            <p:nvPr/>
          </p:nvSpPr>
          <p:spPr>
            <a:xfrm>
              <a:off x="3577051" y="424"/>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74" name="Google Shape;1274;g3a4a37d3511_0_1327"/>
            <p:cNvSpPr txBox="1"/>
            <p:nvPr/>
          </p:nvSpPr>
          <p:spPr>
            <a:xfrm>
              <a:off x="3627451" y="67290"/>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Encourage students to concentrate, understand, respond, and take notes when others are talking</a:t>
              </a:r>
              <a:endParaRPr sz="1200" dirty="0">
                <a:latin typeface="Century Gothic" panose="020B0502020202020204" pitchFamily="34" charset="0"/>
              </a:endParaRPr>
            </a:p>
          </p:txBody>
        </p:sp>
        <p:sp>
          <p:nvSpPr>
            <p:cNvPr id="1275" name="Google Shape;1275;g3a4a37d3511_0_1327"/>
            <p:cNvSpPr/>
            <p:nvPr/>
          </p:nvSpPr>
          <p:spPr>
            <a:xfrm>
              <a:off x="0" y="424"/>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76" name="Google Shape;1276;g3a4a37d3511_0_1327"/>
            <p:cNvSpPr txBox="1"/>
            <p:nvPr/>
          </p:nvSpPr>
          <p:spPr>
            <a:xfrm>
              <a:off x="26113" y="26537"/>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Use Active Listening</a:t>
              </a:r>
              <a:endParaRPr sz="1200">
                <a:latin typeface="Century Gothic" panose="020B0502020202020204" pitchFamily="34" charset="0"/>
              </a:endParaRPr>
            </a:p>
          </p:txBody>
        </p:sp>
        <p:sp>
          <p:nvSpPr>
            <p:cNvPr id="1277" name="Google Shape;1277;g3a4a37d3511_0_1327"/>
            <p:cNvSpPr/>
            <p:nvPr/>
          </p:nvSpPr>
          <p:spPr>
            <a:xfrm>
              <a:off x="3577051" y="588845"/>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78" name="Google Shape;1278;g3a4a37d3511_0_1327"/>
            <p:cNvSpPr txBox="1"/>
            <p:nvPr/>
          </p:nvSpPr>
          <p:spPr>
            <a:xfrm>
              <a:off x="3627451" y="655711"/>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Express thoughts and feelings directly and respectfully, while considering others’ opinions and contexts</a:t>
              </a:r>
              <a:endParaRPr sz="1200" dirty="0">
                <a:latin typeface="Century Gothic" panose="020B0502020202020204" pitchFamily="34" charset="0"/>
              </a:endParaRPr>
            </a:p>
          </p:txBody>
        </p:sp>
        <p:sp>
          <p:nvSpPr>
            <p:cNvPr id="1279" name="Google Shape;1279;g3a4a37d3511_0_1327"/>
            <p:cNvSpPr/>
            <p:nvPr/>
          </p:nvSpPr>
          <p:spPr>
            <a:xfrm>
              <a:off x="0" y="588845"/>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80" name="Google Shape;1280;g3a4a37d3511_0_1327"/>
            <p:cNvSpPr txBox="1"/>
            <p:nvPr/>
          </p:nvSpPr>
          <p:spPr>
            <a:xfrm>
              <a:off x="26113" y="614958"/>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Empathetic Communication</a:t>
              </a:r>
              <a:endParaRPr sz="1200">
                <a:latin typeface="Century Gothic" panose="020B0502020202020204" pitchFamily="34" charset="0"/>
              </a:endParaRPr>
            </a:p>
          </p:txBody>
        </p:sp>
        <p:sp>
          <p:nvSpPr>
            <p:cNvPr id="1281" name="Google Shape;1281;g3a4a37d3511_0_1327"/>
            <p:cNvSpPr/>
            <p:nvPr/>
          </p:nvSpPr>
          <p:spPr>
            <a:xfrm>
              <a:off x="3577051" y="1177265"/>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82" name="Google Shape;1282;g3a4a37d3511_0_1327"/>
            <p:cNvSpPr txBox="1"/>
            <p:nvPr/>
          </p:nvSpPr>
          <p:spPr>
            <a:xfrm>
              <a:off x="3627451" y="1244131"/>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Give students plentiful opportunities to present their work or opinions to audiences and consider feedback</a:t>
              </a:r>
              <a:endParaRPr sz="1200" dirty="0">
                <a:latin typeface="Century Gothic" panose="020B0502020202020204" pitchFamily="34" charset="0"/>
              </a:endParaRPr>
            </a:p>
          </p:txBody>
        </p:sp>
        <p:sp>
          <p:nvSpPr>
            <p:cNvPr id="1283" name="Google Shape;1283;g3a4a37d3511_0_1327"/>
            <p:cNvSpPr/>
            <p:nvPr/>
          </p:nvSpPr>
          <p:spPr>
            <a:xfrm>
              <a:off x="0" y="1177265"/>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84" name="Google Shape;1284;g3a4a37d3511_0_1327"/>
            <p:cNvSpPr txBox="1"/>
            <p:nvPr/>
          </p:nvSpPr>
          <p:spPr>
            <a:xfrm>
              <a:off x="26113" y="1203378"/>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Share your work</a:t>
              </a:r>
              <a:endParaRPr sz="1200">
                <a:latin typeface="Century Gothic" panose="020B0502020202020204" pitchFamily="34" charset="0"/>
              </a:endParaRPr>
            </a:p>
          </p:txBody>
        </p:sp>
        <p:sp>
          <p:nvSpPr>
            <p:cNvPr id="1285" name="Google Shape;1285;g3a4a37d3511_0_1327"/>
            <p:cNvSpPr/>
            <p:nvPr/>
          </p:nvSpPr>
          <p:spPr>
            <a:xfrm>
              <a:off x="3577051" y="1765686"/>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86" name="Google Shape;1286;g3a4a37d3511_0_1327"/>
            <p:cNvSpPr txBox="1"/>
            <p:nvPr/>
          </p:nvSpPr>
          <p:spPr>
            <a:xfrm>
              <a:off x="3627451" y="1832552"/>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Teach students how to recognize and use nonverbal strategies when communicating</a:t>
              </a:r>
              <a:endParaRPr sz="1200" dirty="0">
                <a:latin typeface="Century Gothic" panose="020B0502020202020204" pitchFamily="34" charset="0"/>
              </a:endParaRPr>
            </a:p>
          </p:txBody>
        </p:sp>
        <p:sp>
          <p:nvSpPr>
            <p:cNvPr id="1287" name="Google Shape;1287;g3a4a37d3511_0_1327"/>
            <p:cNvSpPr/>
            <p:nvPr/>
          </p:nvSpPr>
          <p:spPr>
            <a:xfrm>
              <a:off x="0" y="1765686"/>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88" name="Google Shape;1288;g3a4a37d3511_0_1327"/>
            <p:cNvSpPr txBox="1"/>
            <p:nvPr/>
          </p:nvSpPr>
          <p:spPr>
            <a:xfrm>
              <a:off x="26113" y="1791799"/>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Nonverbal Communication</a:t>
              </a:r>
              <a:endParaRPr sz="1200">
                <a:latin typeface="Century Gothic" panose="020B0502020202020204" pitchFamily="34" charset="0"/>
              </a:endParaRPr>
            </a:p>
          </p:txBody>
        </p:sp>
        <p:sp>
          <p:nvSpPr>
            <p:cNvPr id="1289" name="Google Shape;1289;g3a4a37d3511_0_1327"/>
            <p:cNvSpPr/>
            <p:nvPr/>
          </p:nvSpPr>
          <p:spPr>
            <a:xfrm>
              <a:off x="3577051" y="2354107"/>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90" name="Google Shape;1290;g3a4a37d3511_0_1327"/>
            <p:cNvSpPr txBox="1"/>
            <p:nvPr/>
          </p:nvSpPr>
          <p:spPr>
            <a:xfrm>
              <a:off x="3627451" y="2420973"/>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Teach students strategies for resolving conflicts in respectful and constructive ways</a:t>
              </a:r>
              <a:endParaRPr sz="1200" dirty="0">
                <a:latin typeface="Century Gothic" panose="020B0502020202020204" pitchFamily="34" charset="0"/>
              </a:endParaRPr>
            </a:p>
          </p:txBody>
        </p:sp>
        <p:sp>
          <p:nvSpPr>
            <p:cNvPr id="1291" name="Google Shape;1291;g3a4a37d3511_0_1327"/>
            <p:cNvSpPr/>
            <p:nvPr/>
          </p:nvSpPr>
          <p:spPr>
            <a:xfrm>
              <a:off x="0" y="2354107"/>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92" name="Google Shape;1292;g3a4a37d3511_0_1327"/>
            <p:cNvSpPr txBox="1"/>
            <p:nvPr/>
          </p:nvSpPr>
          <p:spPr>
            <a:xfrm>
              <a:off x="26113" y="2380220"/>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Conflict Resolution</a:t>
              </a:r>
              <a:endParaRPr sz="1200">
                <a:latin typeface="Century Gothic" panose="020B0502020202020204" pitchFamily="34" charset="0"/>
              </a:endParaRPr>
            </a:p>
          </p:txBody>
        </p:sp>
        <p:sp>
          <p:nvSpPr>
            <p:cNvPr id="1293" name="Google Shape;1293;g3a4a37d3511_0_1327"/>
            <p:cNvSpPr/>
            <p:nvPr/>
          </p:nvSpPr>
          <p:spPr>
            <a:xfrm>
              <a:off x="3577051" y="2942527"/>
              <a:ext cx="5365500" cy="534900"/>
            </a:xfrm>
            <a:prstGeom prst="rightArrow">
              <a:avLst>
                <a:gd name="adj1" fmla="val 75000"/>
                <a:gd name="adj2" fmla="val 50000"/>
              </a:avLst>
            </a:prstGeom>
            <a:solidFill>
              <a:srgbClr val="C9DDE1">
                <a:alpha val="89800"/>
              </a:srgbClr>
            </a:solidFill>
            <a:ln w="9525" cap="flat" cmpd="sng">
              <a:solidFill>
                <a:srgbClr val="75A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94" name="Google Shape;1294;g3a4a37d3511_0_1327"/>
            <p:cNvSpPr txBox="1"/>
            <p:nvPr/>
          </p:nvSpPr>
          <p:spPr>
            <a:xfrm>
              <a:off x="3627451" y="3009393"/>
              <a:ext cx="5165100" cy="401100"/>
            </a:xfrm>
            <a:prstGeom prst="rect">
              <a:avLst/>
            </a:prstGeom>
            <a:noFill/>
            <a:ln>
              <a:noFill/>
            </a:ln>
          </p:spPr>
          <p:txBody>
            <a:bodyPr spcFirstLastPara="1" wrap="square" lIns="8875" tIns="8875" rIns="8875" bIns="8875" anchor="ctr" anchorCtr="0">
              <a:noAutofit/>
            </a:bodyPr>
            <a:lstStyle/>
            <a:p>
              <a:pPr marR="0" lvl="1" algn="l" rtl="0">
                <a:lnSpc>
                  <a:spcPct val="90000"/>
                </a:lnSpc>
                <a:spcBef>
                  <a:spcPts val="0"/>
                </a:spcBef>
                <a:spcAft>
                  <a:spcPts val="0"/>
                </a:spcAft>
                <a:buClr>
                  <a:srgbClr val="000000"/>
                </a:buClr>
                <a:buSzPts val="1400"/>
              </a:pPr>
              <a:r>
                <a:rPr lang="en-GB" sz="1200" b="0" i="0" u="none" strike="noStrike" cap="none" dirty="0">
                  <a:solidFill>
                    <a:srgbClr val="000000"/>
                  </a:solidFill>
                  <a:latin typeface="Century Gothic" panose="020B0502020202020204" pitchFamily="34" charset="0"/>
                  <a:sym typeface="Arial"/>
                </a:rPr>
                <a:t>Give students the opportunity to provide peer feedback using a feedback sandwich</a:t>
              </a:r>
              <a:endParaRPr sz="1200" dirty="0">
                <a:latin typeface="Century Gothic" panose="020B0502020202020204" pitchFamily="34" charset="0"/>
              </a:endParaRPr>
            </a:p>
          </p:txBody>
        </p:sp>
        <p:sp>
          <p:nvSpPr>
            <p:cNvPr id="1295" name="Google Shape;1295;g3a4a37d3511_0_1327"/>
            <p:cNvSpPr/>
            <p:nvPr/>
          </p:nvSpPr>
          <p:spPr>
            <a:xfrm>
              <a:off x="0" y="2942527"/>
              <a:ext cx="3577200" cy="534900"/>
            </a:xfrm>
            <a:prstGeom prst="roundRect">
              <a:avLst>
                <a:gd name="adj" fmla="val 16667"/>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entury Gothic" panose="020B0502020202020204" pitchFamily="34" charset="0"/>
              </a:endParaRPr>
            </a:p>
          </p:txBody>
        </p:sp>
        <p:sp>
          <p:nvSpPr>
            <p:cNvPr id="1296" name="Google Shape;1296;g3a4a37d3511_0_1327"/>
            <p:cNvSpPr txBox="1"/>
            <p:nvPr/>
          </p:nvSpPr>
          <p:spPr>
            <a:xfrm>
              <a:off x="26113" y="2968640"/>
              <a:ext cx="3524700" cy="48270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GB" sz="2000" b="0" i="0" u="none" strike="noStrike" cap="none">
                  <a:solidFill>
                    <a:srgbClr val="000000"/>
                  </a:solidFill>
                  <a:latin typeface="Century Gothic" panose="020B0502020202020204" pitchFamily="34" charset="0"/>
                  <a:sym typeface="Arial"/>
                </a:rPr>
                <a:t>Feedback Sandwich</a:t>
              </a:r>
              <a:endParaRPr sz="1200">
                <a:latin typeface="Century Gothic" panose="020B0502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682CAF4-B208-298A-FB62-8AAB68974716}"/>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40983778-1518-5846-3BD5-F7510B0E72D4}"/>
              </a:ext>
            </a:extLst>
          </p:cNvPr>
          <p:cNvSpPr txBox="1">
            <a:spLocks noGrp="1"/>
          </p:cNvSpPr>
          <p:nvPr>
            <p:ph type="ctrTitle"/>
          </p:nvPr>
        </p:nvSpPr>
        <p:spPr>
          <a:xfrm>
            <a:off x="1001700" y="33084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latin typeface="Bebas Neue"/>
                <a:ea typeface="Bebas Neue"/>
                <a:cs typeface="Bebas Neue"/>
                <a:sym typeface="Bebas Neue"/>
              </a:rPr>
              <a:t>the augMENTOR solution</a:t>
            </a:r>
            <a:endParaRPr dirty="0"/>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t>
            </a:r>
            <a:r>
              <a:rPr lang="en-GB" sz="1800" dirty="0" err="1">
                <a:solidFill>
                  <a:schemeClr val="tx2">
                    <a:lumMod val="90000"/>
                  </a:schemeClr>
                </a:solidFill>
                <a:latin typeface="Bebas Neue"/>
                <a:ea typeface="Bebas Neue"/>
                <a:cs typeface="Bebas Neue"/>
                <a:sym typeface="Bebas Neue"/>
              </a:rPr>
              <a:t>tesa</a:t>
            </a:r>
            <a:r>
              <a:rPr lang="el-GR" sz="1800" dirty="0">
                <a:solidFill>
                  <a:schemeClr val="tx2">
                    <a:lumMod val="90000"/>
                  </a:schemeClr>
                </a:solidFill>
                <a:latin typeface="Bebas Neue"/>
                <a:ea typeface="Bebas Neue"/>
                <a:cs typeface="Bebas Neue"/>
                <a:sym typeface="Bebas Neue"/>
              </a:rPr>
              <a:t> </a:t>
            </a:r>
            <a:r>
              <a:rPr lang="en-US" sz="1800" dirty="0">
                <a:solidFill>
                  <a:schemeClr val="tx2">
                    <a:lumMod val="90000"/>
                  </a:schemeClr>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2">
                    <a:lumMod val="90000"/>
                  </a:schemeClr>
                </a:solidFill>
                <a:latin typeface="Bebas Neue"/>
                <a:ea typeface="Bebas Neue"/>
                <a:cs typeface="Bebas Neue"/>
                <a:sym typeface="Bebas Neue"/>
              </a:rPr>
              <a:t>4cs</a:t>
            </a:r>
            <a:r>
              <a:rPr lang="en-US" sz="1800" dirty="0">
                <a:solidFill>
                  <a:schemeClr val="tx2">
                    <a:lumMod val="90000"/>
                  </a:schemeClr>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CREATE AN AUGMENTOR COURSE</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the </a:t>
            </a:r>
            <a:r>
              <a:rPr lang="en-US" sz="1800" dirty="0" err="1">
                <a:solidFill>
                  <a:schemeClr val="tx2">
                    <a:lumMod val="90000"/>
                  </a:schemeClr>
                </a:solidFill>
                <a:latin typeface="Bebas Neue"/>
                <a:ea typeface="Bebas Neue"/>
                <a:cs typeface="Bebas Neue"/>
                <a:sym typeface="Bebas Neue"/>
              </a:rPr>
              <a:t>augmentor</a:t>
            </a:r>
            <a:r>
              <a:rPr lang="en-US" sz="1800" dirty="0">
                <a:solidFill>
                  <a:schemeClr val="tx2">
                    <a:lumMod val="90000"/>
                  </a:schemeClr>
                </a:solidFill>
                <a:latin typeface="Bebas Neue"/>
                <a:ea typeface="Bebas Neue"/>
                <a:cs typeface="Bebas Neue"/>
                <a:sym typeface="Bebas Neue"/>
              </a:rPr>
              <a:t> platform</a:t>
            </a:r>
            <a:endParaRPr sz="3600" dirty="0">
              <a:solidFill>
                <a:schemeClr val="tx2">
                  <a:lumMod val="90000"/>
                </a:schemeClr>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5A50F24B-CF10-1907-76DA-36D295BB3CB0}"/>
              </a:ext>
            </a:extLst>
          </p:cNvPr>
          <p:cNvSpPr txBox="1">
            <a:spLocks noGrp="1"/>
          </p:cNvSpPr>
          <p:nvPr>
            <p:ph type="ctrTitle"/>
          </p:nvPr>
        </p:nvSpPr>
        <p:spPr>
          <a:xfrm>
            <a:off x="968700" y="979900"/>
            <a:ext cx="85206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393465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9FA8075-B1F9-A12B-874B-AE4D64BE4F1D}"/>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F8A00585-6A3D-CB92-38F3-93B74A7C583A}"/>
              </a:ext>
            </a:extLst>
          </p:cNvPr>
          <p:cNvSpPr txBox="1">
            <a:spLocks noGrp="1"/>
          </p:cNvSpPr>
          <p:nvPr>
            <p:ph type="ctrTitle"/>
          </p:nvPr>
        </p:nvSpPr>
        <p:spPr>
          <a:xfrm>
            <a:off x="1001700" y="30348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augMENTOR solution</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t>
            </a:r>
            <a:r>
              <a:rPr lang="en-GB" sz="1800" dirty="0" err="1">
                <a:solidFill>
                  <a:schemeClr val="tx2">
                    <a:lumMod val="90000"/>
                  </a:schemeClr>
                </a:solidFill>
                <a:latin typeface="Bebas Neue"/>
                <a:ea typeface="Bebas Neue"/>
                <a:cs typeface="Bebas Neue"/>
                <a:sym typeface="Bebas Neue"/>
              </a:rPr>
              <a:t>tesa</a:t>
            </a:r>
            <a:r>
              <a:rPr lang="el-GR" sz="1800" dirty="0">
                <a:solidFill>
                  <a:schemeClr val="tx2">
                    <a:lumMod val="90000"/>
                  </a:schemeClr>
                </a:solidFill>
                <a:latin typeface="Bebas Neue"/>
                <a:ea typeface="Bebas Neue"/>
                <a:cs typeface="Bebas Neue"/>
                <a:sym typeface="Bebas Neue"/>
              </a:rPr>
              <a:t> </a:t>
            </a:r>
            <a:r>
              <a:rPr lang="en-US" sz="1800" dirty="0">
                <a:solidFill>
                  <a:schemeClr val="tx2">
                    <a:lumMod val="90000"/>
                  </a:schemeClr>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1"/>
                </a:solidFill>
                <a:latin typeface="Bebas Neue"/>
                <a:ea typeface="Bebas Neue"/>
                <a:cs typeface="Bebas Neue"/>
                <a:sym typeface="Bebas Neue"/>
              </a:rPr>
              <a:t>4cs</a:t>
            </a:r>
            <a:r>
              <a:rPr lang="en-US" sz="1800" dirty="0">
                <a:solidFill>
                  <a:schemeClr val="tx1"/>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CREATE AN AUGMENTOR COURSE</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the </a:t>
            </a:r>
            <a:r>
              <a:rPr lang="en-US" sz="1800" dirty="0" err="1">
                <a:solidFill>
                  <a:schemeClr val="tx2">
                    <a:lumMod val="90000"/>
                  </a:schemeClr>
                </a:solidFill>
                <a:latin typeface="Bebas Neue"/>
                <a:ea typeface="Bebas Neue"/>
                <a:cs typeface="Bebas Neue"/>
                <a:sym typeface="Bebas Neue"/>
              </a:rPr>
              <a:t>augmentor</a:t>
            </a:r>
            <a:r>
              <a:rPr lang="en-US" sz="1800" dirty="0">
                <a:solidFill>
                  <a:schemeClr val="tx2">
                    <a:lumMod val="90000"/>
                  </a:schemeClr>
                </a:solidFill>
                <a:latin typeface="Bebas Neue"/>
                <a:ea typeface="Bebas Neue"/>
                <a:cs typeface="Bebas Neue"/>
                <a:sym typeface="Bebas Neue"/>
              </a:rPr>
              <a:t> platform</a:t>
            </a:r>
            <a:endParaRPr sz="3600" dirty="0">
              <a:solidFill>
                <a:schemeClr val="tx2">
                  <a:lumMod val="90000"/>
                </a:schemeClr>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A589FB3D-E627-9638-1619-45EB8E6E0580}"/>
              </a:ext>
            </a:extLst>
          </p:cNvPr>
          <p:cNvSpPr txBox="1">
            <a:spLocks noGrp="1"/>
          </p:cNvSpPr>
          <p:nvPr>
            <p:ph type="ctrTitle"/>
          </p:nvPr>
        </p:nvSpPr>
        <p:spPr>
          <a:xfrm>
            <a:off x="1095920" y="757264"/>
            <a:ext cx="85206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252612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0">
          <a:extLst>
            <a:ext uri="{FF2B5EF4-FFF2-40B4-BE49-F238E27FC236}">
              <a16:creationId xmlns:a16="http://schemas.microsoft.com/office/drawing/2014/main" id="{CF83E3EC-85AB-6F7E-78CD-EFAA764DE290}"/>
            </a:ext>
          </a:extLst>
        </p:cNvPr>
        <p:cNvGrpSpPr/>
        <p:nvPr/>
      </p:nvGrpSpPr>
      <p:grpSpPr>
        <a:xfrm>
          <a:off x="0" y="0"/>
          <a:ext cx="0" cy="0"/>
          <a:chOff x="0" y="0"/>
          <a:chExt cx="0" cy="0"/>
        </a:xfrm>
      </p:grpSpPr>
      <p:sp>
        <p:nvSpPr>
          <p:cNvPr id="1302" name="Google Shape;1302;g3a4a37d3511_0_1358">
            <a:extLst>
              <a:ext uri="{FF2B5EF4-FFF2-40B4-BE49-F238E27FC236}">
                <a16:creationId xmlns:a16="http://schemas.microsoft.com/office/drawing/2014/main" id="{799E398F-B159-6C69-B4C8-9878722C989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US" sz="4000" dirty="0">
                <a:latin typeface="Bebas Neue"/>
                <a:ea typeface="Bebas Neue"/>
                <a:cs typeface="Bebas Neue"/>
                <a:sym typeface="Bebas Neue"/>
              </a:rPr>
              <a:t>How are skills assessed?</a:t>
            </a:r>
            <a:endParaRPr sz="3700" dirty="0">
              <a:solidFill>
                <a:schemeClr val="dk1"/>
              </a:solidFill>
              <a:latin typeface="Bebas Neue"/>
              <a:ea typeface="Bebas Neue"/>
              <a:cs typeface="Bebas Neue"/>
              <a:sym typeface="Bebas Neue"/>
            </a:endParaRPr>
          </a:p>
        </p:txBody>
      </p:sp>
      <p:sp>
        <p:nvSpPr>
          <p:cNvPr id="1304" name="Google Shape;1304;g3a4a37d3511_0_1358">
            <a:extLst>
              <a:ext uri="{FF2B5EF4-FFF2-40B4-BE49-F238E27FC236}">
                <a16:creationId xmlns:a16="http://schemas.microsoft.com/office/drawing/2014/main" id="{4694AAFE-94D3-2146-8834-4E37C523371B}"/>
              </a:ext>
            </a:extLst>
          </p:cNvPr>
          <p:cNvSpPr txBox="1">
            <a:spLocks noGrp="1"/>
          </p:cNvSpPr>
          <p:nvPr>
            <p:ph type="body" idx="1"/>
          </p:nvPr>
        </p:nvSpPr>
        <p:spPr>
          <a:xfrm>
            <a:off x="311700" y="1152474"/>
            <a:ext cx="8832300" cy="3990900"/>
          </a:xfrm>
          <a:prstGeom prst="rect">
            <a:avLst/>
          </a:prstGeom>
          <a:noFill/>
          <a:ln>
            <a:noFill/>
          </a:ln>
        </p:spPr>
        <p:txBody>
          <a:bodyPr spcFirstLastPara="1" wrap="square" lIns="91425" tIns="91425" rIns="91425" bIns="91425" anchor="ctr" anchorCtr="0">
            <a:normAutofit/>
          </a:bodyPr>
          <a:lstStyle/>
          <a:p>
            <a:pPr marL="457200" lvl="0" indent="-342900" algn="l" rtl="0">
              <a:lnSpc>
                <a:spcPct val="100000"/>
              </a:lnSpc>
              <a:spcAft>
                <a:spcPts val="2400"/>
              </a:spcAft>
              <a:buSzPct val="70000"/>
              <a:buChar char="●"/>
            </a:pPr>
            <a:r>
              <a:rPr lang="en-GB" dirty="0">
                <a:solidFill>
                  <a:schemeClr val="dk1"/>
                </a:solidFill>
              </a:rPr>
              <a:t>Unlike content knowledge, </a:t>
            </a:r>
            <a:r>
              <a:rPr lang="en-GB" b="1" dirty="0">
                <a:solidFill>
                  <a:schemeClr val="dk1"/>
                </a:solidFill>
              </a:rPr>
              <a:t>skills cannot be assessed with quizzes </a:t>
            </a:r>
            <a:r>
              <a:rPr lang="en-GB" dirty="0">
                <a:solidFill>
                  <a:schemeClr val="dk1"/>
                </a:solidFill>
              </a:rPr>
              <a:t>and simple scores. </a:t>
            </a:r>
            <a:endParaRPr lang="en-GB" dirty="0">
              <a:solidFill>
                <a:schemeClr val="tx1"/>
              </a:solidFill>
            </a:endParaRPr>
          </a:p>
          <a:p>
            <a:pPr lvl="0">
              <a:lnSpc>
                <a:spcPct val="100000"/>
              </a:lnSpc>
              <a:spcAft>
                <a:spcPts val="2400"/>
              </a:spcAft>
              <a:buSzPct val="70000"/>
            </a:pPr>
            <a:r>
              <a:rPr lang="en-US" dirty="0">
                <a:solidFill>
                  <a:schemeClr val="tx1"/>
                </a:solidFill>
              </a:rPr>
              <a:t>A skill isn't usually "right" or "wrong" (like a math answer), there are different </a:t>
            </a:r>
            <a:r>
              <a:rPr lang="en-US" b="1" dirty="0">
                <a:solidFill>
                  <a:schemeClr val="tx1"/>
                </a:solidFill>
              </a:rPr>
              <a:t>levels of proficiency </a:t>
            </a:r>
            <a:r>
              <a:rPr lang="en-US" dirty="0">
                <a:solidFill>
                  <a:schemeClr val="tx1"/>
                </a:solidFill>
              </a:rPr>
              <a:t>(e.g., Novice, Competent, Expert). </a:t>
            </a:r>
          </a:p>
          <a:p>
            <a:pPr>
              <a:lnSpc>
                <a:spcPct val="100000"/>
              </a:lnSpc>
              <a:spcAft>
                <a:spcPts val="2400"/>
              </a:spcAft>
              <a:buSzPct val="70000"/>
            </a:pPr>
            <a:r>
              <a:rPr lang="en-GB" dirty="0">
                <a:solidFill>
                  <a:schemeClr val="dk1"/>
                </a:solidFill>
              </a:rPr>
              <a:t>A skills can have </a:t>
            </a:r>
            <a:r>
              <a:rPr lang="en-GB" b="1" dirty="0">
                <a:solidFill>
                  <a:schemeClr val="dk1"/>
                </a:solidFill>
              </a:rPr>
              <a:t>multiple components</a:t>
            </a:r>
            <a:r>
              <a:rPr lang="en-GB" dirty="0">
                <a:solidFill>
                  <a:schemeClr val="dk1"/>
                </a:solidFill>
              </a:rPr>
              <a:t>. To effectively assess a skill, it can be broken down into components.</a:t>
            </a:r>
            <a:endParaRPr lang="en-US" dirty="0"/>
          </a:p>
          <a:p>
            <a:pPr marL="457200" lvl="0" indent="-342900" algn="l" rtl="0">
              <a:lnSpc>
                <a:spcPct val="100000"/>
              </a:lnSpc>
              <a:spcAft>
                <a:spcPts val="2400"/>
              </a:spcAft>
              <a:buSzPct val="70000"/>
              <a:buChar char="●"/>
            </a:pPr>
            <a:endParaRPr lang="en-GB" dirty="0">
              <a:solidFill>
                <a:schemeClr val="dk1"/>
              </a:solidFill>
            </a:endParaRPr>
          </a:p>
        </p:txBody>
      </p:sp>
    </p:spTree>
    <p:extLst>
      <p:ext uri="{BB962C8B-B14F-4D97-AF65-F5344CB8AC3E}">
        <p14:creationId xmlns:p14="http://schemas.microsoft.com/office/powerpoint/2010/main" val="403766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02;g3a4a37d3511_0_1358">
            <a:extLst>
              <a:ext uri="{FF2B5EF4-FFF2-40B4-BE49-F238E27FC236}">
                <a16:creationId xmlns:a16="http://schemas.microsoft.com/office/drawing/2014/main" id="{41A612A8-6D3A-25D0-BA5F-CE5C83D3AEA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US" sz="4000" dirty="0">
                <a:latin typeface="Bebas Neue"/>
                <a:ea typeface="Bebas Neue"/>
                <a:cs typeface="Bebas Neue"/>
                <a:sym typeface="Bebas Neue"/>
              </a:rPr>
              <a:t>How are skills assessed?</a:t>
            </a:r>
            <a:endParaRPr sz="3700" dirty="0">
              <a:solidFill>
                <a:schemeClr val="dk1"/>
              </a:solidFill>
              <a:latin typeface="Bebas Neue"/>
              <a:ea typeface="Bebas Neue"/>
              <a:cs typeface="Bebas Neue"/>
              <a:sym typeface="Bebas Neue"/>
            </a:endParaRPr>
          </a:p>
        </p:txBody>
      </p:sp>
      <p:sp>
        <p:nvSpPr>
          <p:cNvPr id="5" name="Google Shape;1095;g3a4a37d3511_0_1155">
            <a:extLst>
              <a:ext uri="{FF2B5EF4-FFF2-40B4-BE49-F238E27FC236}">
                <a16:creationId xmlns:a16="http://schemas.microsoft.com/office/drawing/2014/main" id="{5536306D-76BB-C584-16D5-392C833CFC0E}"/>
              </a:ext>
            </a:extLst>
          </p:cNvPr>
          <p:cNvSpPr txBox="1"/>
          <p:nvPr/>
        </p:nvSpPr>
        <p:spPr>
          <a:xfrm>
            <a:off x="311700" y="1727758"/>
            <a:ext cx="2292163"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1" u="sng" strike="noStrike" cap="none" dirty="0">
                <a:solidFill>
                  <a:srgbClr val="000000"/>
                </a:solidFill>
                <a:latin typeface="Bebas Neue"/>
                <a:ea typeface="Bebas Neue"/>
                <a:cs typeface="Bebas Neue"/>
                <a:sym typeface="Bebas Neue"/>
              </a:rPr>
              <a:t>Example: </a:t>
            </a:r>
          </a:p>
          <a:p>
            <a:pPr marL="0" marR="0" lvl="0" indent="0" algn="l" rtl="0">
              <a:lnSpc>
                <a:spcPct val="100000"/>
              </a:lnSpc>
              <a:spcBef>
                <a:spcPts val="0"/>
              </a:spcBef>
              <a:spcAft>
                <a:spcPts val="0"/>
              </a:spcAft>
              <a:buNone/>
            </a:pPr>
            <a:r>
              <a:rPr lang="en-GB" sz="1800" b="0" i="1" strike="noStrike" cap="none" dirty="0">
                <a:solidFill>
                  <a:srgbClr val="000000"/>
                </a:solidFill>
                <a:latin typeface="Bebas Neue"/>
                <a:ea typeface="Bebas Neue"/>
                <a:cs typeface="Bebas Neue"/>
                <a:sym typeface="Bebas Neue"/>
              </a:rPr>
              <a:t>The different components of creativity</a:t>
            </a:r>
            <a:endParaRPr dirty="0"/>
          </a:p>
        </p:txBody>
      </p:sp>
      <p:grpSp>
        <p:nvGrpSpPr>
          <p:cNvPr id="19" name="Group 18">
            <a:extLst>
              <a:ext uri="{FF2B5EF4-FFF2-40B4-BE49-F238E27FC236}">
                <a16:creationId xmlns:a16="http://schemas.microsoft.com/office/drawing/2014/main" id="{E0E67F14-362E-D226-83A3-02D840B7560C}"/>
              </a:ext>
            </a:extLst>
          </p:cNvPr>
          <p:cNvGrpSpPr/>
          <p:nvPr/>
        </p:nvGrpSpPr>
        <p:grpSpPr>
          <a:xfrm>
            <a:off x="2899954" y="986270"/>
            <a:ext cx="6096000" cy="4064000"/>
            <a:chOff x="-6174377" y="731375"/>
            <a:chExt cx="6096000" cy="4064000"/>
          </a:xfrm>
        </p:grpSpPr>
        <p:graphicFrame>
          <p:nvGraphicFramePr>
            <p:cNvPr id="6" name="Diagram 5">
              <a:extLst>
                <a:ext uri="{FF2B5EF4-FFF2-40B4-BE49-F238E27FC236}">
                  <a16:creationId xmlns:a16="http://schemas.microsoft.com/office/drawing/2014/main" id="{B32230BE-E913-01B2-065A-889C43434077}"/>
                </a:ext>
              </a:extLst>
            </p:cNvPr>
            <p:cNvGraphicFramePr/>
            <p:nvPr>
              <p:extLst>
                <p:ext uri="{D42A27DB-BD31-4B8C-83A1-F6EECF244321}">
                  <p14:modId xmlns:p14="http://schemas.microsoft.com/office/powerpoint/2010/main" val="3020022251"/>
                </p:ext>
              </p:extLst>
            </p:nvPr>
          </p:nvGraphicFramePr>
          <p:xfrm>
            <a:off x="-6174377" y="73137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094977F-9601-238E-C57F-654C348E7627}"/>
                </a:ext>
              </a:extLst>
            </p:cNvPr>
            <p:cNvSpPr txBox="1"/>
            <p:nvPr/>
          </p:nvSpPr>
          <p:spPr>
            <a:xfrm>
              <a:off x="-5625737" y="4121766"/>
              <a:ext cx="5007428" cy="307777"/>
            </a:xfrm>
            <a:prstGeom prst="rect">
              <a:avLst/>
            </a:prstGeom>
            <a:noFill/>
          </p:spPr>
          <p:txBody>
            <a:bodyPr wrap="square">
              <a:spAutoFit/>
            </a:bodyPr>
            <a:lstStyle/>
            <a:p>
              <a:pPr algn="ctr"/>
              <a:r>
                <a:rPr lang="en-GB" b="1" dirty="0">
                  <a:solidFill>
                    <a:schemeClr val="tx1"/>
                  </a:solidFill>
                  <a:latin typeface="Century Gothic" panose="020B0502020202020204" pitchFamily="34" charset="0"/>
                </a:rPr>
                <a:t>CREATIVITY</a:t>
              </a:r>
              <a:endParaRPr lang="en-GB" dirty="0">
                <a:solidFill>
                  <a:schemeClr val="tx1"/>
                </a:solidFill>
                <a:latin typeface="Century Gothic" panose="020B0502020202020204" pitchFamily="34" charset="0"/>
              </a:endParaRPr>
            </a:p>
          </p:txBody>
        </p:sp>
        <p:pic>
          <p:nvPicPr>
            <p:cNvPr id="13" name="Picture 12" descr="A different icons of different types of business&#10;&#10;AI-generated content may be incorrect.">
              <a:extLst>
                <a:ext uri="{FF2B5EF4-FFF2-40B4-BE49-F238E27FC236}">
                  <a16:creationId xmlns:a16="http://schemas.microsoft.com/office/drawing/2014/main" id="{E649E9BF-C1B7-4F64-0788-7B28F4D2275A}"/>
                </a:ext>
              </a:extLst>
            </p:cNvPr>
            <p:cNvPicPr>
              <a:picLocks noChangeAspect="1"/>
            </p:cNvPicPr>
            <p:nvPr/>
          </p:nvPicPr>
          <p:blipFill>
            <a:blip r:embed="rId7"/>
            <a:srcRect l="69427" t="22206" r="5906" b="33481"/>
            <a:stretch>
              <a:fillRect/>
            </a:stretch>
          </p:blipFill>
          <p:spPr>
            <a:xfrm>
              <a:off x="-1577342" y="1188338"/>
              <a:ext cx="976451" cy="957600"/>
            </a:xfrm>
            <a:prstGeom prst="rect">
              <a:avLst/>
            </a:prstGeom>
          </p:spPr>
        </p:pic>
        <p:pic>
          <p:nvPicPr>
            <p:cNvPr id="14" name="Picture 13" descr="A different icons of different types of business&#10;&#10;AI-generated content may be incorrect.">
              <a:extLst>
                <a:ext uri="{FF2B5EF4-FFF2-40B4-BE49-F238E27FC236}">
                  <a16:creationId xmlns:a16="http://schemas.microsoft.com/office/drawing/2014/main" id="{EB8EA0BD-7697-466C-7A72-0AAC108D396B}"/>
                </a:ext>
              </a:extLst>
            </p:cNvPr>
            <p:cNvPicPr>
              <a:picLocks noChangeAspect="1"/>
            </p:cNvPicPr>
            <p:nvPr/>
          </p:nvPicPr>
          <p:blipFill>
            <a:blip r:embed="rId7"/>
            <a:srcRect l="37762" t="21246" r="37667" b="34091"/>
            <a:stretch>
              <a:fillRect/>
            </a:stretch>
          </p:blipFill>
          <p:spPr>
            <a:xfrm>
              <a:off x="-3608918" y="1184708"/>
              <a:ext cx="965082" cy="957600"/>
            </a:xfrm>
            <a:prstGeom prst="rect">
              <a:avLst/>
            </a:prstGeom>
          </p:spPr>
        </p:pic>
        <p:pic>
          <p:nvPicPr>
            <p:cNvPr id="15" name="Picture 14" descr="A different icons of different types of business&#10;&#10;AI-generated content may be incorrect.">
              <a:extLst>
                <a:ext uri="{FF2B5EF4-FFF2-40B4-BE49-F238E27FC236}">
                  <a16:creationId xmlns:a16="http://schemas.microsoft.com/office/drawing/2014/main" id="{1267A708-5683-2BC6-D772-EFAE10DEF2AF}"/>
                </a:ext>
              </a:extLst>
            </p:cNvPr>
            <p:cNvPicPr>
              <a:picLocks noChangeAspect="1"/>
            </p:cNvPicPr>
            <p:nvPr/>
          </p:nvPicPr>
          <p:blipFill>
            <a:blip r:embed="rId7"/>
            <a:srcRect l="5714" t="19530" r="69238" b="33031"/>
            <a:stretch>
              <a:fillRect/>
            </a:stretch>
          </p:blipFill>
          <p:spPr>
            <a:xfrm>
              <a:off x="-5653147" y="1184366"/>
              <a:ext cx="926536" cy="957942"/>
            </a:xfrm>
            <a:prstGeom prst="rect">
              <a:avLst/>
            </a:prstGeom>
          </p:spPr>
        </p:pic>
      </p:grpSp>
    </p:spTree>
    <p:extLst>
      <p:ext uri="{BB962C8B-B14F-4D97-AF65-F5344CB8AC3E}">
        <p14:creationId xmlns:p14="http://schemas.microsoft.com/office/powerpoint/2010/main" val="3130194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2" name="Google Shape;1302;g3a4a37d3511_0_13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US" sz="4000" dirty="0">
                <a:latin typeface="Bebas Neue"/>
                <a:ea typeface="Bebas Neue"/>
                <a:cs typeface="Bebas Neue"/>
                <a:sym typeface="Bebas Neue"/>
              </a:rPr>
              <a:t>How are skills assessed?</a:t>
            </a:r>
            <a:endParaRPr sz="3700" dirty="0">
              <a:solidFill>
                <a:schemeClr val="dk1"/>
              </a:solidFill>
              <a:latin typeface="Bebas Neue"/>
              <a:ea typeface="Bebas Neue"/>
              <a:cs typeface="Bebas Neue"/>
              <a:sym typeface="Bebas Neue"/>
            </a:endParaRPr>
          </a:p>
        </p:txBody>
      </p:sp>
      <p:sp>
        <p:nvSpPr>
          <p:cNvPr id="1304" name="Google Shape;1304;g3a4a37d3511_0_1358"/>
          <p:cNvSpPr txBox="1">
            <a:spLocks noGrp="1"/>
          </p:cNvSpPr>
          <p:nvPr>
            <p:ph type="body" idx="1"/>
          </p:nvPr>
        </p:nvSpPr>
        <p:spPr>
          <a:xfrm>
            <a:off x="311700" y="1152474"/>
            <a:ext cx="8832300" cy="3990900"/>
          </a:xfrm>
          <a:prstGeom prst="rect">
            <a:avLst/>
          </a:prstGeom>
          <a:noFill/>
          <a:ln>
            <a:noFill/>
          </a:ln>
        </p:spPr>
        <p:txBody>
          <a:bodyPr spcFirstLastPara="1" wrap="square" lIns="91425" tIns="91425" rIns="91425" bIns="91425" anchor="t" anchorCtr="0">
            <a:normAutofit fontScale="70000" lnSpcReduction="20000"/>
          </a:bodyPr>
          <a:lstStyle/>
          <a:p>
            <a:pPr lvl="0">
              <a:lnSpc>
                <a:spcPct val="100000"/>
              </a:lnSpc>
              <a:spcAft>
                <a:spcPts val="2400"/>
              </a:spcAft>
              <a:buSzPct val="70000"/>
            </a:pPr>
            <a:r>
              <a:rPr lang="en-US" dirty="0">
                <a:solidFill>
                  <a:schemeClr val="tx1"/>
                </a:solidFill>
              </a:rPr>
              <a:t>A </a:t>
            </a:r>
            <a:r>
              <a:rPr lang="en-US" b="1" i="1" dirty="0">
                <a:solidFill>
                  <a:schemeClr val="tx1"/>
                </a:solidFill>
              </a:rPr>
              <a:t>RUBRIC </a:t>
            </a:r>
            <a:r>
              <a:rPr lang="en-US" i="1" dirty="0">
                <a:solidFill>
                  <a:schemeClr val="tx1"/>
                </a:solidFill>
              </a:rPr>
              <a:t>is a </a:t>
            </a:r>
            <a:r>
              <a:rPr lang="en-US" dirty="0">
                <a:solidFill>
                  <a:schemeClr val="tx1"/>
                </a:solidFill>
              </a:rPr>
              <a:t>core tool to assess skills and the level of proficiency.</a:t>
            </a:r>
          </a:p>
          <a:p>
            <a:pPr lvl="0">
              <a:lnSpc>
                <a:spcPct val="100000"/>
              </a:lnSpc>
              <a:spcAft>
                <a:spcPts val="2400"/>
              </a:spcAft>
              <a:buSzPct val="70000"/>
            </a:pPr>
            <a:r>
              <a:rPr lang="en-US" dirty="0">
                <a:solidFill>
                  <a:schemeClr val="tx1"/>
                </a:solidFill>
              </a:rPr>
              <a:t>Rubrics are </a:t>
            </a:r>
            <a:r>
              <a:rPr lang="en-US" b="1" dirty="0">
                <a:solidFill>
                  <a:schemeClr val="tx1"/>
                </a:solidFill>
              </a:rPr>
              <a:t>assessment grids</a:t>
            </a:r>
            <a:r>
              <a:rPr lang="en-US" dirty="0">
                <a:solidFill>
                  <a:schemeClr val="tx1"/>
                </a:solidFill>
              </a:rPr>
              <a:t> used to assess the level of proficiency for a</a:t>
            </a:r>
            <a:r>
              <a:rPr lang="en-US" b="1" dirty="0">
                <a:solidFill>
                  <a:schemeClr val="tx1"/>
                </a:solidFill>
              </a:rPr>
              <a:t> skill and each components</a:t>
            </a:r>
            <a:endParaRPr lang="en-US" dirty="0">
              <a:solidFill>
                <a:schemeClr val="tx1"/>
              </a:solidFill>
            </a:endParaRPr>
          </a:p>
          <a:p>
            <a:pPr lvl="0">
              <a:lnSpc>
                <a:spcPct val="100000"/>
              </a:lnSpc>
              <a:spcAft>
                <a:spcPts val="2400"/>
              </a:spcAft>
              <a:buSzPct val="70000"/>
            </a:pPr>
            <a:r>
              <a:rPr lang="en-GB" dirty="0">
                <a:solidFill>
                  <a:schemeClr val="dk1"/>
                </a:solidFill>
              </a:rPr>
              <a:t>We use a rubric to assess each of the 4Cs. For all of them we use a standard proficiency level set; a 4-level numeric scale:</a:t>
            </a:r>
            <a:endParaRPr dirty="0"/>
          </a:p>
          <a:p>
            <a:pPr marL="914400" lvl="1" indent="-317500" algn="l" rtl="0">
              <a:lnSpc>
                <a:spcPct val="115000"/>
              </a:lnSpc>
              <a:spcBef>
                <a:spcPts val="0"/>
              </a:spcBef>
              <a:spcAft>
                <a:spcPts val="0"/>
              </a:spcAft>
              <a:buSzPts val="1400"/>
              <a:buChar char="○"/>
            </a:pPr>
            <a:r>
              <a:rPr lang="en-GB" b="1" dirty="0">
                <a:solidFill>
                  <a:schemeClr val="dk1"/>
                </a:solidFill>
                <a:latin typeface="Century Gothic" panose="020B0502020202020204" pitchFamily="34" charset="0"/>
              </a:rPr>
              <a:t>Level 1:</a:t>
            </a:r>
            <a:r>
              <a:rPr lang="en-GB" dirty="0">
                <a:solidFill>
                  <a:schemeClr val="dk1"/>
                </a:solidFill>
                <a:latin typeface="Century Gothic" panose="020B0502020202020204" pitchFamily="34" charset="0"/>
              </a:rPr>
              <a:t> Novice</a:t>
            </a:r>
            <a:r>
              <a:rPr lang="el-GR" dirty="0">
                <a:solidFill>
                  <a:schemeClr val="dk1"/>
                </a:solidFill>
                <a:latin typeface="Century Gothic" panose="020B0502020202020204" pitchFamily="34" charset="0"/>
              </a:rPr>
              <a:t> -</a:t>
            </a:r>
            <a:r>
              <a:rPr lang="en-GB" dirty="0">
                <a:solidFill>
                  <a:schemeClr val="dk1"/>
                </a:solidFill>
                <a:latin typeface="Century Gothic" panose="020B0502020202020204" pitchFamily="34" charset="0"/>
              </a:rPr>
              <a:t> 0.25</a:t>
            </a:r>
            <a:endParaRPr dirty="0">
              <a:solidFill>
                <a:schemeClr val="dk1"/>
              </a:solidFill>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b="1" dirty="0">
                <a:solidFill>
                  <a:schemeClr val="dk1"/>
                </a:solidFill>
                <a:latin typeface="Century Gothic" panose="020B0502020202020204" pitchFamily="34" charset="0"/>
              </a:rPr>
              <a:t>Level 2:</a:t>
            </a:r>
            <a:r>
              <a:rPr lang="en-GB" dirty="0">
                <a:solidFill>
                  <a:schemeClr val="dk1"/>
                </a:solidFill>
                <a:latin typeface="Century Gothic" panose="020B0502020202020204" pitchFamily="34" charset="0"/>
              </a:rPr>
              <a:t> Limited </a:t>
            </a:r>
            <a:r>
              <a:rPr lang="el-GR" dirty="0">
                <a:solidFill>
                  <a:schemeClr val="dk1"/>
                </a:solidFill>
                <a:latin typeface="Century Gothic" panose="020B0502020202020204" pitchFamily="34" charset="0"/>
              </a:rPr>
              <a:t>-</a:t>
            </a:r>
            <a:r>
              <a:rPr lang="en-GB" dirty="0">
                <a:solidFill>
                  <a:schemeClr val="dk1"/>
                </a:solidFill>
                <a:latin typeface="Century Gothic" panose="020B0502020202020204" pitchFamily="34" charset="0"/>
              </a:rPr>
              <a:t> 0.50</a:t>
            </a:r>
            <a:endParaRPr dirty="0">
              <a:solidFill>
                <a:schemeClr val="dk1"/>
              </a:solidFill>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b="1" dirty="0">
                <a:solidFill>
                  <a:schemeClr val="dk1"/>
                </a:solidFill>
                <a:latin typeface="Century Gothic" panose="020B0502020202020204" pitchFamily="34" charset="0"/>
              </a:rPr>
              <a:t>Level 3: </a:t>
            </a:r>
            <a:r>
              <a:rPr lang="en-GB" dirty="0">
                <a:solidFill>
                  <a:schemeClr val="dk1"/>
                </a:solidFill>
                <a:latin typeface="Century Gothic" panose="020B0502020202020204" pitchFamily="34" charset="0"/>
              </a:rPr>
              <a:t>Good </a:t>
            </a:r>
            <a:r>
              <a:rPr lang="el-GR" dirty="0">
                <a:solidFill>
                  <a:schemeClr val="dk1"/>
                </a:solidFill>
                <a:latin typeface="Century Gothic" panose="020B0502020202020204" pitchFamily="34" charset="0"/>
              </a:rPr>
              <a:t>-</a:t>
            </a:r>
            <a:r>
              <a:rPr lang="en-GB" dirty="0">
                <a:solidFill>
                  <a:schemeClr val="dk1"/>
                </a:solidFill>
                <a:latin typeface="Century Gothic" panose="020B0502020202020204" pitchFamily="34" charset="0"/>
              </a:rPr>
              <a:t> 0.75</a:t>
            </a:r>
            <a:endParaRPr dirty="0">
              <a:solidFill>
                <a:schemeClr val="dk1"/>
              </a:solidFill>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b="1" dirty="0">
                <a:solidFill>
                  <a:schemeClr val="dk1"/>
                </a:solidFill>
                <a:latin typeface="Century Gothic" panose="020B0502020202020204" pitchFamily="34" charset="0"/>
              </a:rPr>
              <a:t>Level 4: </a:t>
            </a:r>
            <a:r>
              <a:rPr lang="en-GB" dirty="0">
                <a:solidFill>
                  <a:schemeClr val="dk1"/>
                </a:solidFill>
                <a:latin typeface="Century Gothic" panose="020B0502020202020204" pitchFamily="34" charset="0"/>
              </a:rPr>
              <a:t>Excellent </a:t>
            </a:r>
            <a:r>
              <a:rPr lang="el-GR" dirty="0">
                <a:solidFill>
                  <a:schemeClr val="dk1"/>
                </a:solidFill>
                <a:latin typeface="Century Gothic" panose="020B0502020202020204" pitchFamily="34" charset="0"/>
              </a:rPr>
              <a:t>-</a:t>
            </a:r>
            <a:r>
              <a:rPr lang="en-GB" dirty="0">
                <a:solidFill>
                  <a:schemeClr val="dk1"/>
                </a:solidFill>
                <a:latin typeface="Century Gothic" panose="020B0502020202020204" pitchFamily="34" charset="0"/>
              </a:rPr>
              <a:t> </a:t>
            </a:r>
            <a:r>
              <a:rPr lang="el-GR" dirty="0">
                <a:solidFill>
                  <a:schemeClr val="dk1"/>
                </a:solidFill>
                <a:latin typeface="Century Gothic" panose="020B0502020202020204" pitchFamily="34" charset="0"/>
              </a:rPr>
              <a:t>1</a:t>
            </a:r>
            <a:r>
              <a:rPr lang="en-GB" dirty="0">
                <a:solidFill>
                  <a:schemeClr val="dk1"/>
                </a:solidFill>
                <a:latin typeface="Century Gothic" panose="020B0502020202020204" pitchFamily="34" charset="0"/>
              </a:rPr>
              <a:t>.00</a:t>
            </a:r>
          </a:p>
          <a:p>
            <a:pPr marL="914400" lvl="1" indent="-317500" algn="l" rtl="0">
              <a:lnSpc>
                <a:spcPct val="115000"/>
              </a:lnSpc>
              <a:spcBef>
                <a:spcPts val="0"/>
              </a:spcBef>
              <a:spcAft>
                <a:spcPts val="0"/>
              </a:spcAft>
              <a:buSzPts val="1400"/>
              <a:buChar char="○"/>
            </a:pPr>
            <a:endParaRPr lang="en-GB" dirty="0">
              <a:solidFill>
                <a:schemeClr val="dk1"/>
              </a:solidFill>
              <a:latin typeface="Century Gothic" panose="020B0502020202020204" pitchFamily="34" charset="0"/>
            </a:endParaRPr>
          </a:p>
          <a:p>
            <a:pPr>
              <a:lnSpc>
                <a:spcPct val="110000"/>
              </a:lnSpc>
              <a:spcAft>
                <a:spcPts val="2400"/>
              </a:spcAft>
              <a:buSzPct val="70000"/>
            </a:pPr>
            <a:r>
              <a:rPr lang="en-GB" dirty="0">
                <a:solidFill>
                  <a:schemeClr val="tx1"/>
                </a:solidFill>
              </a:rPr>
              <a:t>Each of the 4Cs has a different set of components. </a:t>
            </a:r>
          </a:p>
          <a:p>
            <a:pPr>
              <a:lnSpc>
                <a:spcPct val="110000"/>
              </a:lnSpc>
              <a:spcAft>
                <a:spcPts val="2400"/>
              </a:spcAft>
              <a:buSzPct val="70000"/>
            </a:pPr>
            <a:r>
              <a:rPr lang="en-GB" dirty="0">
                <a:solidFill>
                  <a:schemeClr val="tx1"/>
                </a:solidFill>
              </a:rPr>
              <a:t>In augMENTOR, to accommodate multiple learning settings and contexts we have produced agnostic rubrics for each of the 4Cs. These rubrics are meant to act as the starting point and main guideline for any activity-specific rubric.</a:t>
            </a:r>
            <a:endParaRPr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10" name="Google Shape;1310;g3a4a37d3511_0_1365"/>
          <p:cNvSpPr txBox="1">
            <a:spLocks noGrp="1"/>
          </p:cNvSpPr>
          <p:nvPr>
            <p:ph type="title"/>
          </p:nvPr>
        </p:nvSpPr>
        <p:spPr>
          <a:xfrm>
            <a:off x="399382" y="12814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600">
                <a:latin typeface="Bebas Neue"/>
                <a:ea typeface="Bebas Neue"/>
                <a:cs typeface="Bebas Neue"/>
                <a:sym typeface="Bebas Neue"/>
              </a:rPr>
              <a:t>4cs rubric Components - CREATIVITY</a:t>
            </a:r>
            <a:endParaRPr sz="3600" i="1">
              <a:latin typeface="Bebas Neue"/>
              <a:ea typeface="Bebas Neue"/>
              <a:cs typeface="Bebas Neue"/>
              <a:sym typeface="Bebas Neue"/>
            </a:endParaRPr>
          </a:p>
        </p:txBody>
      </p:sp>
      <p:graphicFrame>
        <p:nvGraphicFramePr>
          <p:cNvPr id="1312" name="Google Shape;1312;g3a4a37d3511_0_1365"/>
          <p:cNvGraphicFramePr/>
          <p:nvPr/>
        </p:nvGraphicFramePr>
        <p:xfrm>
          <a:off x="0" y="828980"/>
          <a:ext cx="9144000" cy="3175060"/>
        </p:xfrm>
        <a:graphic>
          <a:graphicData uri="http://schemas.openxmlformats.org/drawingml/2006/table">
            <a:tbl>
              <a:tblPr firstRow="1" bandRow="1">
                <a:noFill/>
                <a:tableStyleId>{37B022D6-7B42-45C1-AC69-B6E43BE0AC92}</a:tableStyleId>
              </a:tblPr>
              <a:tblGrid>
                <a:gridCol w="576200">
                  <a:extLst>
                    <a:ext uri="{9D8B030D-6E8A-4147-A177-3AD203B41FA5}">
                      <a16:colId xmlns:a16="http://schemas.microsoft.com/office/drawing/2014/main" val="20000"/>
                    </a:ext>
                  </a:extLst>
                </a:gridCol>
                <a:gridCol w="26931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3131500">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Creativity</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Novelty</a:t>
                      </a:r>
                      <a:endParaRPr sz="1400" b="1" i="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Effectiveness</a:t>
                      </a:r>
                      <a:endParaRPr sz="1400" b="1" i="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err="1"/>
                        <a:t>Implementability</a:t>
                      </a:r>
                      <a:endParaRPr sz="1400" b="1" i="1" u="none" strike="noStrike" cap="none" dirty="0"/>
                    </a:p>
                  </a:txBody>
                  <a:tcPr marL="91450" marR="91450" marT="45725" marB="45725"/>
                </a:tc>
                <a:extLst>
                  <a:ext uri="{0D108BD9-81ED-4DB2-BD59-A6C34878D82A}">
                    <a16:rowId xmlns:a16="http://schemas.microsoft.com/office/drawing/2014/main" val="10001"/>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Repeats given ideas; minimal variation; limited relevance.</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Solution does not address the stated goal; weak logic.</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Ignores constraints (time/tools/skills); plan not actionable.</a:t>
                      </a:r>
                      <a:endParaRPr sz="1400" u="none" strike="noStrike" cap="none" dirty="0"/>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0.50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1–2 new ideas but derivative or narrow; partial fit to task.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Addresses goal superficially; limited evidence of value.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Partially feasible; key steps, resources, or risks under-specified.</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0.75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Original idea adapted to context; anticipates basic constraints.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Meets core goals; evidence of usefulness for stakeholders.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Feasible plan with steps, roles, and basic risk mitigation.</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Distinctive, high-impact idea; clear value and transfer beyond the brief.</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Optimally solves the problem; compelling evidence of value and improvement.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Detailed, resource-aware plan with contingencies and clear timeline.</a:t>
                      </a:r>
                      <a:endParaRPr sz="1400" u="none" strike="noStrike" cap="none" dirty="0"/>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8" name="Google Shape;1318;g3a4a37d3511_0_1372"/>
          <p:cNvSpPr txBox="1">
            <a:spLocks noGrp="1"/>
          </p:cNvSpPr>
          <p:nvPr>
            <p:ph type="title"/>
          </p:nvPr>
        </p:nvSpPr>
        <p:spPr>
          <a:xfrm>
            <a:off x="399382" y="12814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600">
                <a:latin typeface="Bebas Neue"/>
                <a:ea typeface="Bebas Neue"/>
                <a:cs typeface="Bebas Neue"/>
                <a:sym typeface="Bebas Neue"/>
              </a:rPr>
              <a:t>4cs rubric Components – Critical thinking</a:t>
            </a:r>
            <a:endParaRPr sz="3600" i="1">
              <a:latin typeface="Bebas Neue"/>
              <a:ea typeface="Bebas Neue"/>
              <a:cs typeface="Bebas Neue"/>
              <a:sym typeface="Bebas Neue"/>
            </a:endParaRPr>
          </a:p>
        </p:txBody>
      </p:sp>
      <p:graphicFrame>
        <p:nvGraphicFramePr>
          <p:cNvPr id="1320" name="Google Shape;1320;g3a4a37d3511_0_1372"/>
          <p:cNvGraphicFramePr/>
          <p:nvPr/>
        </p:nvGraphicFramePr>
        <p:xfrm>
          <a:off x="0" y="828980"/>
          <a:ext cx="9144000" cy="2961700"/>
        </p:xfrm>
        <a:graphic>
          <a:graphicData uri="http://schemas.openxmlformats.org/drawingml/2006/table">
            <a:tbl>
              <a:tblPr firstRow="1" bandRow="1">
                <a:noFill/>
                <a:tableStyleId>{6F340549-622E-470D-AAEA-F627219B8416}</a:tableStyleId>
              </a:tblPr>
              <a:tblGrid>
                <a:gridCol w="576200">
                  <a:extLst>
                    <a:ext uri="{9D8B030D-6E8A-4147-A177-3AD203B41FA5}">
                      <a16:colId xmlns:a16="http://schemas.microsoft.com/office/drawing/2014/main" val="20000"/>
                    </a:ext>
                  </a:extLst>
                </a:gridCol>
                <a:gridCol w="2855925">
                  <a:extLst>
                    <a:ext uri="{9D8B030D-6E8A-4147-A177-3AD203B41FA5}">
                      <a16:colId xmlns:a16="http://schemas.microsoft.com/office/drawing/2014/main" val="20001"/>
                    </a:ext>
                  </a:extLst>
                </a:gridCol>
                <a:gridCol w="2617950">
                  <a:extLst>
                    <a:ext uri="{9D8B030D-6E8A-4147-A177-3AD203B41FA5}">
                      <a16:colId xmlns:a16="http://schemas.microsoft.com/office/drawing/2014/main" val="20002"/>
                    </a:ext>
                  </a:extLst>
                </a:gridCol>
                <a:gridCol w="3093925">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Critical Thinking</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Identification of components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Exploration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Critical Perspective</a:t>
                      </a:r>
                      <a:endParaRPr sz="1400" u="none" strike="noStrike" cap="none"/>
                    </a:p>
                  </a:txBody>
                  <a:tcPr marL="91450" marR="91450" marT="45725" marB="45725"/>
                </a:tc>
                <a:extLst>
                  <a:ext uri="{0D108BD9-81ED-4DB2-BD59-A6C34878D82A}">
                    <a16:rowId xmlns:a16="http://schemas.microsoft.com/office/drawing/2014/main" val="10001"/>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Restates the problem vaguely; misses key concepts.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Considers a single perspective; no comparison.</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Opinion asserted without evidence.</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0.50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Names some components; confuses or omits important ones.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Lists alternative views with minimal analysis.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Cites a source but offers limited reasoning.</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0.75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Accurately decomposes problem; distinguishes facts vs. claims.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Compares perspectives using relevant criteria/evidence.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Defends a position with coherent evidence and logic.</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Comprehensive model of components/relations; surfaces assumptions.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Integrates multiple perspectives; explains trade-offs and limits.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Synthesizes diverse, credible evidence; anticipates counterarguments.</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6" name="Google Shape;1326;g3a4a37d3511_0_1379"/>
          <p:cNvSpPr txBox="1">
            <a:spLocks noGrp="1"/>
          </p:cNvSpPr>
          <p:nvPr>
            <p:ph type="title"/>
          </p:nvPr>
        </p:nvSpPr>
        <p:spPr>
          <a:xfrm>
            <a:off x="399382" y="12814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600">
                <a:latin typeface="Bebas Neue"/>
                <a:ea typeface="Bebas Neue"/>
                <a:cs typeface="Bebas Neue"/>
                <a:sym typeface="Bebas Neue"/>
              </a:rPr>
              <a:t>4cs rubric Components - collaboration</a:t>
            </a:r>
            <a:endParaRPr sz="3600" i="1">
              <a:latin typeface="Bebas Neue"/>
              <a:ea typeface="Bebas Neue"/>
              <a:cs typeface="Bebas Neue"/>
              <a:sym typeface="Bebas Neue"/>
            </a:endParaRPr>
          </a:p>
        </p:txBody>
      </p:sp>
      <p:graphicFrame>
        <p:nvGraphicFramePr>
          <p:cNvPr id="1328" name="Google Shape;1328;g3a4a37d3511_0_1379"/>
          <p:cNvGraphicFramePr/>
          <p:nvPr/>
        </p:nvGraphicFramePr>
        <p:xfrm>
          <a:off x="0" y="828980"/>
          <a:ext cx="9144000" cy="3175060"/>
        </p:xfrm>
        <a:graphic>
          <a:graphicData uri="http://schemas.openxmlformats.org/drawingml/2006/table">
            <a:tbl>
              <a:tblPr firstRow="1" bandRow="1">
                <a:noFill/>
                <a:tableStyleId>{1D02EB53-53AB-492F-945F-8EC09F60D028}</a:tableStyleId>
              </a:tblPr>
              <a:tblGrid>
                <a:gridCol w="576200">
                  <a:extLst>
                    <a:ext uri="{9D8B030D-6E8A-4147-A177-3AD203B41FA5}">
                      <a16:colId xmlns:a16="http://schemas.microsoft.com/office/drawing/2014/main" val="20000"/>
                    </a:ext>
                  </a:extLst>
                </a:gridCol>
                <a:gridCol w="2693100">
                  <a:extLst>
                    <a:ext uri="{9D8B030D-6E8A-4147-A177-3AD203B41FA5}">
                      <a16:colId xmlns:a16="http://schemas.microsoft.com/office/drawing/2014/main" val="20001"/>
                    </a:ext>
                  </a:extLst>
                </a:gridCol>
                <a:gridCol w="2981200">
                  <a:extLst>
                    <a:ext uri="{9D8B030D-6E8A-4147-A177-3AD203B41FA5}">
                      <a16:colId xmlns:a16="http://schemas.microsoft.com/office/drawing/2014/main" val="20002"/>
                    </a:ext>
                  </a:extLst>
                </a:gridCol>
                <a:gridCol w="2893500">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Collaboration</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Sharing understanding &amp; objectives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Taking appropriate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Team organisation</a:t>
                      </a:r>
                      <a:endParaRPr sz="1400" b="1" u="none" strike="noStrike" cap="none"/>
                    </a:p>
                  </a:txBody>
                  <a:tcPr marL="91450" marR="91450" marT="45725" marB="45725"/>
                </a:tc>
                <a:extLst>
                  <a:ext uri="{0D108BD9-81ED-4DB2-BD59-A6C34878D82A}">
                    <a16:rowId xmlns:a16="http://schemas.microsoft.com/office/drawing/2014/main" val="10001"/>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Team lacks a common goal; misunderstandings persist.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Actions unfocused; no monitoring.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Roles unclear; uneven participation.</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0.50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Partial agreement on goals; limited clarification practices.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Basic plan; sporadic follow-up; deadlines slip.</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Roles assigned but poorly coordinated; weak tooling.</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0.75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Clear shared goal; team checks/updates understanding.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Plan–do–check cycles; adapts actions to evidence.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Clear roles; equitable workload; basic shared tools used well.</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Robust shared mental model; proactive clarification and alignment.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Data-driven adjustments; sustained momentum and quality control.</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Dynamic role re-balancing; effective shared tooling; smooth hand-offs.</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4" name="Google Shape;1334;g3a4a37d3511_0_1386"/>
          <p:cNvSpPr txBox="1">
            <a:spLocks noGrp="1"/>
          </p:cNvSpPr>
          <p:nvPr>
            <p:ph type="title"/>
          </p:nvPr>
        </p:nvSpPr>
        <p:spPr>
          <a:xfrm>
            <a:off x="399382" y="12814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600">
                <a:latin typeface="Bebas Neue"/>
                <a:ea typeface="Bebas Neue"/>
                <a:cs typeface="Bebas Neue"/>
                <a:sym typeface="Bebas Neue"/>
              </a:rPr>
              <a:t>4cs rubric Components - communication</a:t>
            </a:r>
            <a:endParaRPr sz="3600" i="1">
              <a:latin typeface="Bebas Neue"/>
              <a:ea typeface="Bebas Neue"/>
              <a:cs typeface="Bebas Neue"/>
              <a:sym typeface="Bebas Neue"/>
            </a:endParaRPr>
          </a:p>
        </p:txBody>
      </p:sp>
      <p:graphicFrame>
        <p:nvGraphicFramePr>
          <p:cNvPr id="1336" name="Google Shape;1336;g3a4a37d3511_0_1386"/>
          <p:cNvGraphicFramePr/>
          <p:nvPr/>
        </p:nvGraphicFramePr>
        <p:xfrm>
          <a:off x="0" y="828980"/>
          <a:ext cx="9143975" cy="3175060"/>
        </p:xfrm>
        <a:graphic>
          <a:graphicData uri="http://schemas.openxmlformats.org/drawingml/2006/table">
            <a:tbl>
              <a:tblPr firstRow="1" bandRow="1">
                <a:noFill/>
                <a:tableStyleId>{02C2F735-FF9B-4227-8726-7C2F537B7873}</a:tableStyleId>
              </a:tblPr>
              <a:tblGrid>
                <a:gridCol w="576200">
                  <a:extLst>
                    <a:ext uri="{9D8B030D-6E8A-4147-A177-3AD203B41FA5}">
                      <a16:colId xmlns:a16="http://schemas.microsoft.com/office/drawing/2014/main" val="20000"/>
                    </a:ext>
                  </a:extLst>
                </a:gridCol>
                <a:gridCol w="2843400">
                  <a:extLst>
                    <a:ext uri="{9D8B030D-6E8A-4147-A177-3AD203B41FA5}">
                      <a16:colId xmlns:a16="http://schemas.microsoft.com/office/drawing/2014/main" val="20001"/>
                    </a:ext>
                  </a:extLst>
                </a:gridCol>
                <a:gridCol w="2830875">
                  <a:extLst>
                    <a:ext uri="{9D8B030D-6E8A-4147-A177-3AD203B41FA5}">
                      <a16:colId xmlns:a16="http://schemas.microsoft.com/office/drawing/2014/main" val="20002"/>
                    </a:ext>
                  </a:extLst>
                </a:gridCol>
                <a:gridCol w="2893500">
                  <a:extLst>
                    <a:ext uri="{9D8B030D-6E8A-4147-A177-3AD203B41FA5}">
                      <a16:colId xmlns:a16="http://schemas.microsoft.com/office/drawing/2014/main" val="20003"/>
                    </a:ext>
                  </a:extLst>
                </a:gridCol>
              </a:tblGrid>
              <a:tr h="370850">
                <a:tc gridSpan="4">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Communication</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Adaptability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Media Effectiveness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Context Effectiveness</a:t>
                      </a:r>
                      <a:endParaRPr sz="1400" u="none" strike="noStrike" cap="none"/>
                    </a:p>
                  </a:txBody>
                  <a:tcPr marL="91450" marR="91450" marT="45725" marB="45725"/>
                </a:tc>
                <a:extLst>
                  <a:ext uri="{0D108BD9-81ED-4DB2-BD59-A6C34878D82A}">
                    <a16:rowId xmlns:a16="http://schemas.microsoft.com/office/drawing/2014/main" val="10001"/>
                  </a:ext>
                </a:extLst>
              </a:tr>
              <a:tr h="1854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0.25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One-size-fits-all message; purpose unclear.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Poor medium choice; visuals/data distract or mislead.</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Ignores context/culture/protocols; barriers remain.</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0.50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Some audience awareness; inconsistent tone/clarity.</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Medium somewhat suitable; basic visual/data support.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Attempts to adapt; occasional mismatches or jargon.</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0.75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Message tailored to purpose/audience; clear structure.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Appropriate medium; visuals/data reinforce key points.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Adapts register and format to context; attends to accessibility.</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1.00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Precisely calibrated for audience/purpose; persuasive and concise.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Optimal media mix; visuals/data integrated cleanly and accessibly.</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Fluent across diverse contexts; inclusive, ethical, and compliant.</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2" name="Google Shape;1342;g3a4a37d3511_0_13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What is the purpose of a 4c rubric?</a:t>
            </a:r>
            <a:endParaRPr sz="3700">
              <a:solidFill>
                <a:schemeClr val="dk1"/>
              </a:solidFill>
              <a:latin typeface="Bebas Neue"/>
              <a:ea typeface="Bebas Neue"/>
              <a:cs typeface="Bebas Neue"/>
              <a:sym typeface="Bebas Neue"/>
            </a:endParaRPr>
          </a:p>
        </p:txBody>
      </p:sp>
      <p:sp>
        <p:nvSpPr>
          <p:cNvPr id="1344" name="Google Shape;1344;g3a4a37d3511_0_1393"/>
          <p:cNvSpPr txBox="1">
            <a:spLocks noGrp="1"/>
          </p:cNvSpPr>
          <p:nvPr>
            <p:ph type="body" idx="1"/>
          </p:nvPr>
        </p:nvSpPr>
        <p:spPr>
          <a:xfrm>
            <a:off x="311700" y="1152474"/>
            <a:ext cx="7552140" cy="39909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GB" dirty="0">
                <a:solidFill>
                  <a:schemeClr val="dk1"/>
                </a:solidFill>
              </a:rPr>
              <a:t>A 4C rubric serves several purposes:</a:t>
            </a:r>
            <a:endParaRPr dirty="0"/>
          </a:p>
          <a:p>
            <a:pPr marL="425450" indent="-285750">
              <a:buSzPts val="1400"/>
            </a:pPr>
            <a:r>
              <a:rPr lang="en-GB" dirty="0">
                <a:solidFill>
                  <a:schemeClr val="dk1"/>
                </a:solidFill>
                <a:latin typeface="Century Gothic" panose="020B0502020202020204" pitchFamily="34" charset="0"/>
              </a:rPr>
              <a:t>Assess transversal skills systematically</a:t>
            </a:r>
            <a:endParaRPr dirty="0">
              <a:latin typeface="Century Gothic" panose="020B0502020202020204" pitchFamily="34" charset="0"/>
            </a:endParaRPr>
          </a:p>
          <a:p>
            <a:pPr marL="425450" indent="-285750">
              <a:buSzPts val="1400"/>
            </a:pPr>
            <a:r>
              <a:rPr lang="en-GB" dirty="0">
                <a:solidFill>
                  <a:schemeClr val="dk1"/>
                </a:solidFill>
                <a:latin typeface="Century Gothic" panose="020B0502020202020204" pitchFamily="34" charset="0"/>
              </a:rPr>
              <a:t>Increase transparency of expectations for learners</a:t>
            </a:r>
            <a:endParaRPr dirty="0">
              <a:latin typeface="Century Gothic" panose="020B0502020202020204" pitchFamily="34" charset="0"/>
            </a:endParaRPr>
          </a:p>
          <a:p>
            <a:pPr marL="425450" indent="-285750">
              <a:buSzPts val="1400"/>
            </a:pPr>
            <a:r>
              <a:rPr lang="en-GB" dirty="0">
                <a:solidFill>
                  <a:schemeClr val="dk1"/>
                </a:solidFill>
                <a:latin typeface="Century Gothic" panose="020B0502020202020204" pitchFamily="34" charset="0"/>
              </a:rPr>
              <a:t>Provide AI-ready standardised data so the augMENTOR platform may:</a:t>
            </a:r>
            <a:endParaRPr dirty="0">
              <a:latin typeface="Century Gothic" panose="020B0502020202020204" pitchFamily="34" charset="0"/>
            </a:endParaRPr>
          </a:p>
          <a:p>
            <a:pPr lvl="1"/>
            <a:r>
              <a:rPr lang="en-GB" dirty="0">
                <a:solidFill>
                  <a:schemeClr val="dk1"/>
                </a:solidFill>
                <a:latin typeface="Century Gothic" panose="020B0502020202020204" pitchFamily="34" charset="0"/>
              </a:rPr>
              <a:t>Monitor development of transversal skills over time</a:t>
            </a:r>
            <a:endParaRPr dirty="0">
              <a:latin typeface="Century Gothic" panose="020B0502020202020204" pitchFamily="34" charset="0"/>
            </a:endParaRPr>
          </a:p>
          <a:p>
            <a:pPr lvl="1"/>
            <a:r>
              <a:rPr lang="en-GB" dirty="0">
                <a:solidFill>
                  <a:schemeClr val="dk1"/>
                </a:solidFill>
                <a:latin typeface="Century Gothic" panose="020B0502020202020204" pitchFamily="34" charset="0"/>
              </a:rPr>
              <a:t>Generate feedback and recommendations for learners and tutors</a:t>
            </a:r>
            <a:endParaRPr dirty="0">
              <a:latin typeface="Century Gothic" panose="020B0502020202020204" pitchFamily="34" charset="0"/>
            </a:endParaRPr>
          </a:p>
          <a:p>
            <a:pPr lvl="1"/>
            <a:r>
              <a:rPr lang="en-GB" dirty="0">
                <a:solidFill>
                  <a:schemeClr val="dk1"/>
                </a:solidFill>
                <a:latin typeface="Century Gothic" panose="020B0502020202020204" pitchFamily="34" charset="0"/>
              </a:rPr>
              <a:t>Inform course redesign and policy-level insights</a:t>
            </a:r>
            <a:endParaRPr dirty="0">
              <a:latin typeface="Century Gothic" panose="020B0502020202020204" pitchFamily="34" charset="0"/>
            </a:endParaRPr>
          </a:p>
          <a:p>
            <a:pPr marL="425450" indent="-285750">
              <a:buSzPts val="1400"/>
            </a:pPr>
            <a:r>
              <a:rPr lang="en-GB" dirty="0">
                <a:solidFill>
                  <a:schemeClr val="dk1"/>
                </a:solidFill>
                <a:latin typeface="Century Gothic" panose="020B0502020202020204" pitchFamily="34" charset="0"/>
              </a:rPr>
              <a:t>Ensure consistency across courses thanks to the shared 0.25-1.0 scale and components</a:t>
            </a:r>
            <a:endParaRPr dirty="0">
              <a:latin typeface="Century Gothic" panose="020B0502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50" name="Google Shape;1350;g3a4a37d3511_0_14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How to construct a 4c rubric?</a:t>
            </a:r>
            <a:endParaRPr sz="3700" dirty="0">
              <a:solidFill>
                <a:schemeClr val="dk1"/>
              </a:solidFill>
              <a:latin typeface="Bebas Neue"/>
              <a:ea typeface="Bebas Neue"/>
              <a:cs typeface="Bebas Neue"/>
              <a:sym typeface="Bebas Neue"/>
            </a:endParaRPr>
          </a:p>
        </p:txBody>
      </p:sp>
      <p:sp>
        <p:nvSpPr>
          <p:cNvPr id="1352" name="Google Shape;1352;g3a4a37d3511_0_1400"/>
          <p:cNvSpPr txBox="1">
            <a:spLocks noGrp="1"/>
          </p:cNvSpPr>
          <p:nvPr>
            <p:ph type="body" idx="1"/>
          </p:nvPr>
        </p:nvSpPr>
        <p:spPr>
          <a:xfrm>
            <a:off x="131860" y="1039394"/>
            <a:ext cx="6959957" cy="3990900"/>
          </a:xfrm>
          <a:prstGeom prst="rect">
            <a:avLst/>
          </a:prstGeom>
          <a:noFill/>
          <a:ln>
            <a:noFill/>
          </a:ln>
        </p:spPr>
        <p:txBody>
          <a:bodyPr spcFirstLastPara="1" wrap="square" lIns="91425" tIns="91425" rIns="91425" bIns="91425" anchor="t" anchorCtr="0">
            <a:normAutofit fontScale="92500" lnSpcReduction="10000"/>
          </a:bodyPr>
          <a:lstStyle/>
          <a:p>
            <a:pPr marL="457200" lvl="0" indent="-342900" algn="l" rtl="0">
              <a:lnSpc>
                <a:spcPct val="115000"/>
              </a:lnSpc>
              <a:spcBef>
                <a:spcPts val="0"/>
              </a:spcBef>
              <a:spcAft>
                <a:spcPts val="0"/>
              </a:spcAft>
              <a:buSzPct val="108108"/>
              <a:buFont typeface="Arial"/>
              <a:buAutoNum type="arabicPeriod"/>
            </a:pPr>
            <a:r>
              <a:rPr lang="en-GB" dirty="0">
                <a:solidFill>
                  <a:schemeClr val="dk1"/>
                </a:solidFill>
              </a:rPr>
              <a:t>Start from the skills and their components</a:t>
            </a:r>
            <a:endParaRPr dirty="0"/>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Identify which C(s) are involved in the course and need to be assessed</a:t>
            </a:r>
            <a:endParaRPr dirty="0">
              <a:latin typeface="Century Gothic" panose="020B0502020202020204" pitchFamily="34" charset="0"/>
            </a:endParaRPr>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For each C, use its 3 agnostic components as a starting point</a:t>
            </a:r>
            <a:endParaRPr dirty="0">
              <a:latin typeface="Century Gothic" panose="020B0502020202020204" pitchFamily="34" charset="0"/>
            </a:endParaRPr>
          </a:p>
          <a:p>
            <a:pPr marL="457200" lvl="0" indent="-342900" algn="l" rtl="0">
              <a:lnSpc>
                <a:spcPct val="115000"/>
              </a:lnSpc>
              <a:spcBef>
                <a:spcPts val="0"/>
              </a:spcBef>
              <a:spcAft>
                <a:spcPts val="0"/>
              </a:spcAft>
              <a:buSzPct val="108108"/>
              <a:buFont typeface="Arial"/>
              <a:buAutoNum type="arabicPeriod"/>
            </a:pPr>
            <a:r>
              <a:rPr lang="en-US" dirty="0">
                <a:solidFill>
                  <a:schemeClr val="dk1"/>
                </a:solidFill>
              </a:rPr>
              <a:t>Edit the agnostic rubric for each of Cs and their components</a:t>
            </a:r>
          </a:p>
          <a:p>
            <a:pPr lvl="1">
              <a:buSzPct val="108108"/>
            </a:pPr>
            <a:r>
              <a:rPr lang="en-US" dirty="0">
                <a:solidFill>
                  <a:schemeClr val="dk1"/>
                </a:solidFill>
                <a:latin typeface="Century Gothic" panose="020B0502020202020204" pitchFamily="34" charset="0"/>
              </a:rPr>
              <a:t>Use the proposed rubrics to create new instances adapted to your course and its subject.</a:t>
            </a:r>
          </a:p>
          <a:p>
            <a:pPr marL="457200" lvl="0" indent="-342900" algn="l" rtl="0">
              <a:lnSpc>
                <a:spcPct val="115000"/>
              </a:lnSpc>
              <a:spcBef>
                <a:spcPts val="0"/>
              </a:spcBef>
              <a:spcAft>
                <a:spcPts val="0"/>
              </a:spcAft>
              <a:buSzPct val="108108"/>
              <a:buFont typeface="Arial"/>
              <a:buAutoNum type="arabicPeriod"/>
            </a:pPr>
            <a:r>
              <a:rPr lang="en-US" dirty="0">
                <a:solidFill>
                  <a:schemeClr val="dk1"/>
                </a:solidFill>
              </a:rPr>
              <a:t>Write rich, diverse descriptions for each component and proficiency level</a:t>
            </a:r>
            <a:endParaRPr lang="en-US" dirty="0"/>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Avoid repeating the same sentence with minor changes.</a:t>
            </a:r>
            <a:endParaRPr dirty="0">
              <a:latin typeface="Century Gothic" panose="020B0502020202020204" pitchFamily="34" charset="0"/>
            </a:endParaRPr>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Make each level’s description specific, clear and distinct.</a:t>
            </a:r>
            <a:endParaRPr dirty="0">
              <a:latin typeface="Century Gothic" panose="020B0502020202020204" pitchFamily="34" charset="0"/>
            </a:endParaRPr>
          </a:p>
          <a:p>
            <a:pPr marL="457200" lvl="0" indent="-342900" algn="l" rtl="0">
              <a:lnSpc>
                <a:spcPct val="115000"/>
              </a:lnSpc>
              <a:spcBef>
                <a:spcPts val="0"/>
              </a:spcBef>
              <a:spcAft>
                <a:spcPts val="0"/>
              </a:spcAft>
              <a:buSzPct val="108108"/>
              <a:buFont typeface="Arial"/>
              <a:buAutoNum type="arabicPeriod"/>
            </a:pPr>
            <a:r>
              <a:rPr lang="en-GB" dirty="0">
                <a:solidFill>
                  <a:schemeClr val="dk1"/>
                </a:solidFill>
              </a:rPr>
              <a:t>Apply the standard scoring scale</a:t>
            </a:r>
            <a:endParaRPr dirty="0"/>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Assign the numeric values: 0.25 – 0.50 – 0.75 – 1.00</a:t>
            </a:r>
            <a:endParaRPr dirty="0">
              <a:latin typeface="Century Gothic" panose="020B0502020202020204" pitchFamily="34" charset="0"/>
            </a:endParaRPr>
          </a:p>
          <a:p>
            <a:pPr marL="457200" lvl="0" indent="-342900" algn="l" rtl="0">
              <a:lnSpc>
                <a:spcPct val="115000"/>
              </a:lnSpc>
              <a:spcBef>
                <a:spcPts val="0"/>
              </a:spcBef>
              <a:spcAft>
                <a:spcPts val="0"/>
              </a:spcAft>
              <a:buSzPct val="108108"/>
              <a:buFont typeface="Arial"/>
              <a:buAutoNum type="arabicPeriod"/>
            </a:pPr>
            <a:r>
              <a:rPr lang="en-GB" dirty="0">
                <a:solidFill>
                  <a:schemeClr val="dk1"/>
                </a:solidFill>
              </a:rPr>
              <a:t>Integrate the rubrics in the right e-Activities</a:t>
            </a:r>
            <a:endParaRPr dirty="0"/>
          </a:p>
          <a:p>
            <a:pPr marL="914400" lvl="1" indent="-317499" algn="l" rtl="0">
              <a:lnSpc>
                <a:spcPct val="115000"/>
              </a:lnSpc>
              <a:spcBef>
                <a:spcPts val="0"/>
              </a:spcBef>
              <a:spcAft>
                <a:spcPts val="0"/>
              </a:spcAft>
              <a:buSzPct val="108107"/>
              <a:buChar char="○"/>
            </a:pPr>
            <a:r>
              <a:rPr lang="en-GB" dirty="0">
                <a:solidFill>
                  <a:schemeClr val="dk1"/>
                </a:solidFill>
                <a:latin typeface="Century Gothic" panose="020B0502020202020204" pitchFamily="34" charset="0"/>
              </a:rPr>
              <a:t>Integrate the respective rubrics to the e-Activities depending on what skills each activity is meant to develop.</a:t>
            </a:r>
            <a:endParaRPr dirty="0">
              <a:latin typeface="Century Gothic" panose="020B0502020202020204" pitchFamily="34" charset="0"/>
            </a:endParaRPr>
          </a:p>
        </p:txBody>
      </p:sp>
      <p:grpSp>
        <p:nvGrpSpPr>
          <p:cNvPr id="1353" name="Google Shape;1353;g3a4a37d3511_0_1400"/>
          <p:cNvGrpSpPr/>
          <p:nvPr/>
        </p:nvGrpSpPr>
        <p:grpSpPr>
          <a:xfrm>
            <a:off x="7170245" y="3239176"/>
            <a:ext cx="1841895" cy="1791118"/>
            <a:chOff x="6801633" y="2571750"/>
            <a:chExt cx="2179500" cy="1921800"/>
          </a:xfrm>
        </p:grpSpPr>
        <p:sp>
          <p:nvSpPr>
            <p:cNvPr id="1354" name="Google Shape;1354;g3a4a37d3511_0_1400"/>
            <p:cNvSpPr/>
            <p:nvPr/>
          </p:nvSpPr>
          <p:spPr>
            <a:xfrm>
              <a:off x="6801633" y="2571750"/>
              <a:ext cx="2179500" cy="1921800"/>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Century Gothic" panose="020B0502020202020204" pitchFamily="34" charset="0"/>
                  <a:sym typeface="Arial"/>
                </a:rPr>
                <a:t>Rich descriptions= higher quality AI recommend-</a:t>
              </a:r>
              <a:r>
                <a:rPr lang="en-GB" sz="1400" b="0" i="0" u="none" strike="noStrike" cap="none" dirty="0" err="1">
                  <a:solidFill>
                    <a:schemeClr val="dk1"/>
                  </a:solidFill>
                  <a:latin typeface="Century Gothic" panose="020B0502020202020204" pitchFamily="34" charset="0"/>
                  <a:sym typeface="Arial"/>
                </a:rPr>
                <a:t>ations</a:t>
              </a:r>
              <a:r>
                <a:rPr lang="en-GB" sz="1400" b="0" i="0" u="none" strike="noStrike" cap="none" dirty="0">
                  <a:solidFill>
                    <a:schemeClr val="dk1"/>
                  </a:solidFill>
                  <a:latin typeface="Century Gothic" panose="020B0502020202020204" pitchFamily="34" charset="0"/>
                  <a:sym typeface="Arial"/>
                </a:rPr>
                <a:t> </a:t>
              </a:r>
              <a:endParaRPr sz="1400" b="0" i="0" u="none" strike="noStrike" cap="none" dirty="0">
                <a:solidFill>
                  <a:srgbClr val="000000"/>
                </a:solidFill>
                <a:latin typeface="Century Gothic" panose="020B0502020202020204" pitchFamily="34" charset="0"/>
                <a:sym typeface="Arial"/>
              </a:endParaRPr>
            </a:p>
          </p:txBody>
        </p:sp>
        <p:pic>
          <p:nvPicPr>
            <p:cNvPr id="1355" name="Google Shape;1355;g3a4a37d3511_0_1400" descr="Lightbulb with solid fill"/>
            <p:cNvPicPr preferRelativeResize="0"/>
            <p:nvPr/>
          </p:nvPicPr>
          <p:blipFill rotWithShape="1">
            <a:blip r:embed="rId3">
              <a:alphaModFix/>
            </a:blip>
            <a:srcRect/>
            <a:stretch/>
          </p:blipFill>
          <p:spPr>
            <a:xfrm>
              <a:off x="7590640" y="2657197"/>
              <a:ext cx="601515" cy="498628"/>
            </a:xfrm>
            <a:prstGeom prst="rect">
              <a:avLst/>
            </a:prstGeom>
            <a:noFill/>
            <a:ln>
              <a:noFill/>
            </a:ln>
          </p:spPr>
        </p:pic>
      </p:grpSp>
      <p:grpSp>
        <p:nvGrpSpPr>
          <p:cNvPr id="1356" name="Google Shape;1356;g3a4a37d3511_0_1400"/>
          <p:cNvGrpSpPr/>
          <p:nvPr/>
        </p:nvGrpSpPr>
        <p:grpSpPr>
          <a:xfrm>
            <a:off x="7091817" y="965328"/>
            <a:ext cx="1863473" cy="2098783"/>
            <a:chOff x="6801633" y="2571749"/>
            <a:chExt cx="2179500" cy="2421301"/>
          </a:xfrm>
        </p:grpSpPr>
        <p:sp>
          <p:nvSpPr>
            <p:cNvPr id="1357" name="Google Shape;1357;g3a4a37d3511_0_1400"/>
            <p:cNvSpPr/>
            <p:nvPr/>
          </p:nvSpPr>
          <p:spPr>
            <a:xfrm>
              <a:off x="6801633" y="2571749"/>
              <a:ext cx="2179500" cy="2421301"/>
            </a:xfrm>
            <a:prstGeom prst="roundRect">
              <a:avLst>
                <a:gd name="adj" fmla="val 16667"/>
              </a:avLst>
            </a:prstGeom>
            <a:solidFill>
              <a:srgbClr val="FFD83C"/>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GB" dirty="0">
                  <a:solidFill>
                    <a:schemeClr val="dk1"/>
                  </a:solidFill>
                  <a:latin typeface="Century Gothic" panose="020B0502020202020204" pitchFamily="34" charset="0"/>
                </a:rPr>
                <a:t>Rubrics are constructed for the </a:t>
              </a:r>
              <a:r>
                <a:rPr lang="en-GB" b="1" dirty="0">
                  <a:solidFill>
                    <a:schemeClr val="dk1"/>
                  </a:solidFill>
                  <a:latin typeface="Century Gothic" panose="020B0502020202020204" pitchFamily="34" charset="0"/>
                </a:rPr>
                <a:t>entire course </a:t>
              </a:r>
              <a:r>
                <a:rPr lang="en-GB" dirty="0">
                  <a:solidFill>
                    <a:schemeClr val="dk1"/>
                  </a:solidFill>
                  <a:latin typeface="Century Gothic" panose="020B0502020202020204" pitchFamily="34" charset="0"/>
                </a:rPr>
                <a:t>and used in multiple activities across the course. </a:t>
              </a:r>
            </a:p>
          </p:txBody>
        </p:sp>
        <p:pic>
          <p:nvPicPr>
            <p:cNvPr id="1358" name="Google Shape;1358;g3a4a37d3511_0_1400" descr="Lightbulb with solid fill"/>
            <p:cNvPicPr preferRelativeResize="0"/>
            <p:nvPr/>
          </p:nvPicPr>
          <p:blipFill rotWithShape="1">
            <a:blip r:embed="rId3">
              <a:alphaModFix/>
            </a:blip>
            <a:srcRect/>
            <a:stretch/>
          </p:blipFill>
          <p:spPr>
            <a:xfrm>
              <a:off x="7590640" y="2657197"/>
              <a:ext cx="601515" cy="49862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3a4a37d3511_0_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The augMENTOR Solution</a:t>
            </a:r>
            <a:endParaRPr sz="3700" dirty="0">
              <a:solidFill>
                <a:schemeClr val="dk1"/>
              </a:solidFill>
              <a:latin typeface="Bebas Neue"/>
              <a:ea typeface="Bebas Neue"/>
              <a:cs typeface="Bebas Neue"/>
              <a:sym typeface="Bebas Neue"/>
            </a:endParaRPr>
          </a:p>
        </p:txBody>
      </p:sp>
      <p:sp>
        <p:nvSpPr>
          <p:cNvPr id="99" name="Google Shape;99;g3a4a37d3511_0_139"/>
          <p:cNvSpPr txBox="1">
            <a:spLocks noGrp="1"/>
          </p:cNvSpPr>
          <p:nvPr>
            <p:ph type="body" idx="1"/>
          </p:nvPr>
        </p:nvSpPr>
        <p:spPr>
          <a:xfrm>
            <a:off x="162838" y="1152474"/>
            <a:ext cx="8981162" cy="3990900"/>
          </a:xfrm>
          <a:prstGeom prst="rect">
            <a:avLst/>
          </a:prstGeom>
          <a:noFill/>
          <a:ln>
            <a:noFill/>
          </a:ln>
        </p:spPr>
        <p:txBody>
          <a:bodyPr spcFirstLastPara="1" wrap="square" lIns="91425" tIns="91425" rIns="91425" bIns="91425" anchor="t" anchorCtr="0">
            <a:normAutofit fontScale="77500" lnSpcReduction="20000"/>
          </a:bodyPr>
          <a:lstStyle/>
          <a:p>
            <a:pPr marL="114301" lvl="0" indent="0" algn="l" rtl="0">
              <a:lnSpc>
                <a:spcPct val="115000"/>
              </a:lnSpc>
              <a:spcBef>
                <a:spcPts val="0"/>
              </a:spcBef>
              <a:spcAft>
                <a:spcPts val="0"/>
              </a:spcAft>
              <a:buSzPct val="111455"/>
              <a:buNone/>
            </a:pPr>
            <a:r>
              <a:rPr lang="en-GB" sz="3400" b="1" dirty="0">
                <a:solidFill>
                  <a:schemeClr val="dk1"/>
                </a:solidFill>
              </a:rPr>
              <a:t>augMENTOR</a:t>
            </a:r>
            <a:r>
              <a:rPr lang="en-GB" sz="3400" dirty="0">
                <a:solidFill>
                  <a:schemeClr val="dk1"/>
                </a:solidFill>
              </a:rPr>
              <a:t> weaves modern tech into teaching/learning via: </a:t>
            </a:r>
            <a:endParaRPr lang="el-GR" sz="3400" dirty="0">
              <a:solidFill>
                <a:schemeClr val="dk1"/>
              </a:solidFill>
            </a:endParaRPr>
          </a:p>
          <a:p>
            <a:pPr marL="114301" lvl="0" indent="0" algn="l" rtl="0">
              <a:lnSpc>
                <a:spcPct val="115000"/>
              </a:lnSpc>
              <a:spcBef>
                <a:spcPts val="0"/>
              </a:spcBef>
              <a:spcAft>
                <a:spcPts val="0"/>
              </a:spcAft>
              <a:buSzPct val="111455"/>
              <a:buNone/>
            </a:pPr>
            <a:endParaRPr lang="el-GR" sz="3400" dirty="0">
              <a:solidFill>
                <a:schemeClr val="dk1"/>
              </a:solidFill>
            </a:endParaRPr>
          </a:p>
          <a:p>
            <a:pPr marL="360363" indent="-274638">
              <a:buClrTx/>
              <a:buSzPct val="61000"/>
            </a:pPr>
            <a:r>
              <a:rPr lang="en-GB" sz="3400" dirty="0">
                <a:solidFill>
                  <a:schemeClr val="dk1"/>
                </a:solidFill>
              </a:rPr>
              <a:t>a state-of-the-art </a:t>
            </a:r>
            <a:r>
              <a:rPr lang="en-GB" sz="3400" b="1" i="1" dirty="0">
                <a:solidFill>
                  <a:schemeClr val="dk1"/>
                </a:solidFill>
              </a:rPr>
              <a:t>pedagogical framework</a:t>
            </a:r>
          </a:p>
          <a:p>
            <a:pPr marL="360363" indent="-274638">
              <a:buClrTx/>
              <a:buSzPct val="61000"/>
            </a:pPr>
            <a:endParaRPr lang="el-GR" sz="3400" b="1" i="1" dirty="0">
              <a:solidFill>
                <a:schemeClr val="dk1"/>
              </a:solidFill>
            </a:endParaRPr>
          </a:p>
          <a:p>
            <a:pPr marL="360363" indent="-274638">
              <a:buClrTx/>
              <a:buSzPct val="61000"/>
            </a:pPr>
            <a:r>
              <a:rPr lang="en-GB" sz="3400" dirty="0">
                <a:solidFill>
                  <a:schemeClr val="tx1"/>
                </a:solidFill>
              </a:rPr>
              <a:t>an </a:t>
            </a:r>
            <a:r>
              <a:rPr lang="en-GB" sz="3400" b="1" i="1" dirty="0">
                <a:solidFill>
                  <a:schemeClr val="tx1"/>
                </a:solidFill>
              </a:rPr>
              <a:t>AI-boosted platform </a:t>
            </a:r>
            <a:r>
              <a:rPr lang="en-GB" sz="3400" dirty="0">
                <a:solidFill>
                  <a:schemeClr val="tx1"/>
                </a:solidFill>
              </a:rPr>
              <a:t>that supports </a:t>
            </a:r>
          </a:p>
          <a:p>
            <a:pPr marL="360363" lvl="2" indent="-274638">
              <a:buSzPct val="86687"/>
              <a:buNone/>
            </a:pPr>
            <a:r>
              <a:rPr lang="en-US" sz="3400" dirty="0">
                <a:solidFill>
                  <a:schemeClr val="tx1"/>
                </a:solidFill>
                <a:latin typeface="Century Gothic" panose="020B0502020202020204" pitchFamily="34" charset="0"/>
              </a:rPr>
              <a:t>		</a:t>
            </a:r>
            <a:r>
              <a:rPr lang="el-GR" sz="3400" dirty="0">
                <a:solidFill>
                  <a:schemeClr val="tx1"/>
                </a:solidFill>
                <a:latin typeface="Century Gothic" panose="020B0502020202020204" pitchFamily="34" charset="0"/>
              </a:rPr>
              <a:t>- </a:t>
            </a:r>
            <a:r>
              <a:rPr lang="en-GB" sz="3400" dirty="0">
                <a:solidFill>
                  <a:schemeClr val="tx1"/>
                </a:solidFill>
                <a:latin typeface="Century Gothic" panose="020B0502020202020204" pitchFamily="34" charset="0"/>
              </a:rPr>
              <a:t>educators to design and deliver advanced courses </a:t>
            </a:r>
          </a:p>
          <a:p>
            <a:pPr marL="360363" lvl="2" indent="-274638">
              <a:buSzPct val="86687"/>
              <a:buNone/>
            </a:pPr>
            <a:r>
              <a:rPr lang="en-US" sz="3400" dirty="0">
                <a:solidFill>
                  <a:schemeClr val="tx1"/>
                </a:solidFill>
                <a:latin typeface="Century Gothic" panose="020B0502020202020204" pitchFamily="34" charset="0"/>
              </a:rPr>
              <a:t>		</a:t>
            </a:r>
            <a:r>
              <a:rPr lang="el-GR" sz="3400" dirty="0">
                <a:solidFill>
                  <a:schemeClr val="tx1"/>
                </a:solidFill>
                <a:latin typeface="Century Gothic" panose="020B0502020202020204" pitchFamily="34" charset="0"/>
              </a:rPr>
              <a:t>- </a:t>
            </a:r>
            <a:r>
              <a:rPr lang="en-GB" sz="3400" dirty="0">
                <a:solidFill>
                  <a:schemeClr val="tx1"/>
                </a:solidFill>
                <a:latin typeface="Century Gothic" panose="020B0502020202020204" pitchFamily="34" charset="0"/>
              </a:rPr>
              <a:t>learners to maximize their performance.</a:t>
            </a:r>
            <a:br>
              <a:rPr lang="en-GB" sz="3400" dirty="0">
                <a:solidFill>
                  <a:schemeClr val="tx1"/>
                </a:solidFill>
                <a:latin typeface="Century Gothic" panose="020B0502020202020204" pitchFamily="34" charset="0"/>
              </a:rPr>
            </a:br>
            <a:endParaRPr sz="3400" dirty="0">
              <a:solidFill>
                <a:schemeClr val="tx1"/>
              </a:solidFill>
              <a:latin typeface="Century Gothic" panose="020B0502020202020204" pitchFamily="34" charset="0"/>
            </a:endParaRPr>
          </a:p>
          <a:p>
            <a:pPr marL="114301" lvl="0" indent="0" algn="l" rtl="0">
              <a:lnSpc>
                <a:spcPct val="115000"/>
              </a:lnSpc>
              <a:spcBef>
                <a:spcPts val="0"/>
              </a:spcBef>
              <a:spcAft>
                <a:spcPts val="0"/>
              </a:spcAft>
              <a:buSzPct val="111455"/>
              <a:buNone/>
            </a:pPr>
            <a:endParaRPr lang="en-US" sz="1600" dirty="0">
              <a:solidFill>
                <a:schemeClr val="lt1"/>
              </a:solidFill>
            </a:endParaRPr>
          </a:p>
          <a:p>
            <a:pPr marL="457200" lvl="0" indent="-228600" algn="l" rtl="0">
              <a:lnSpc>
                <a:spcPct val="115000"/>
              </a:lnSpc>
              <a:spcBef>
                <a:spcPts val="0"/>
              </a:spcBef>
              <a:spcAft>
                <a:spcPts val="0"/>
              </a:spcAft>
              <a:buSzPct val="210526"/>
              <a:buNone/>
            </a:pPr>
            <a:endParaRPr dirty="0">
              <a:solidFill>
                <a:schemeClr val="lt1"/>
              </a:solidFill>
            </a:endParaRPr>
          </a:p>
          <a:p>
            <a:pPr marL="457200" lvl="0" indent="-228600" algn="l" rtl="0">
              <a:lnSpc>
                <a:spcPct val="115000"/>
              </a:lnSpc>
              <a:spcBef>
                <a:spcPts val="0"/>
              </a:spcBef>
              <a:spcAft>
                <a:spcPts val="0"/>
              </a:spcAft>
              <a:buSzPct val="210526"/>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30CD4D-6D2A-7455-7D8B-DB27974AAAB5}"/>
              </a:ext>
            </a:extLst>
          </p:cNvPr>
          <p:cNvSpPr>
            <a:spLocks noGrp="1"/>
          </p:cNvSpPr>
          <p:nvPr>
            <p:ph type="body" idx="1"/>
          </p:nvPr>
        </p:nvSpPr>
        <p:spPr>
          <a:xfrm>
            <a:off x="185425" y="1483401"/>
            <a:ext cx="8520600" cy="3416400"/>
          </a:xfrm>
        </p:spPr>
        <p:txBody>
          <a:bodyPr/>
          <a:lstStyle/>
          <a:p>
            <a:pPr marL="114300" indent="0">
              <a:buNone/>
            </a:pPr>
            <a:endParaRPr lang="en-US" dirty="0">
              <a:solidFill>
                <a:schemeClr val="tx1"/>
              </a:solidFill>
            </a:endParaRPr>
          </a:p>
          <a:p>
            <a:r>
              <a:rPr lang="en-US" dirty="0">
                <a:solidFill>
                  <a:schemeClr val="tx1"/>
                </a:solidFill>
              </a:rPr>
              <a:t>Educators can monitor progress by using the same rubrics at regular time intervals</a:t>
            </a:r>
          </a:p>
          <a:p>
            <a:r>
              <a:rPr lang="en-US" dirty="0">
                <a:solidFill>
                  <a:schemeClr val="tx1"/>
                </a:solidFill>
              </a:rPr>
              <a:t>Checking progress at regular time intervals during the course gives the opportunity to educators to aid the process and make adjustments to it so to maximize course impact </a:t>
            </a:r>
          </a:p>
          <a:p>
            <a:r>
              <a:rPr lang="en-US" dirty="0">
                <a:solidFill>
                  <a:schemeClr val="tx1"/>
                </a:solidFill>
              </a:rPr>
              <a:t>Feedback can be shared with learners to foster </a:t>
            </a:r>
          </a:p>
          <a:p>
            <a:pPr marL="114300" indent="0">
              <a:buNone/>
            </a:pPr>
            <a:r>
              <a:rPr lang="en-US" dirty="0">
                <a:solidFill>
                  <a:schemeClr val="tx1"/>
                </a:solidFill>
              </a:rPr>
              <a:t>communication, inclusivity and collaboration towards </a:t>
            </a:r>
          </a:p>
          <a:p>
            <a:pPr marL="114300" indent="0">
              <a:buNone/>
            </a:pPr>
            <a:r>
              <a:rPr lang="en-US" dirty="0">
                <a:solidFill>
                  <a:schemeClr val="tx1"/>
                </a:solidFill>
              </a:rPr>
              <a:t>the common goal: maximizing skills development. </a:t>
            </a:r>
            <a:endParaRPr lang="en-GB" dirty="0">
              <a:solidFill>
                <a:schemeClr val="tx1"/>
              </a:solidFill>
            </a:endParaRPr>
          </a:p>
        </p:txBody>
      </p:sp>
      <p:sp>
        <p:nvSpPr>
          <p:cNvPr id="4" name="Google Shape;1350;g3a4a37d3511_0_1400">
            <a:extLst>
              <a:ext uri="{FF2B5EF4-FFF2-40B4-BE49-F238E27FC236}">
                <a16:creationId xmlns:a16="http://schemas.microsoft.com/office/drawing/2014/main" id="{13A724C5-3A2D-D1E4-B56E-0AE273FFE94F}"/>
              </a:ext>
            </a:extLst>
          </p:cNvPr>
          <p:cNvSpPr txBox="1">
            <a:spLocks/>
          </p:cNvSpPr>
          <p:nvPr/>
        </p:nvSpPr>
        <p:spPr>
          <a:xfrm>
            <a:off x="311701" y="548499"/>
            <a:ext cx="85206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5200"/>
            </a:pPr>
            <a:r>
              <a:rPr lang="en-US" sz="4000" dirty="0">
                <a:latin typeface="Bebas Neue"/>
                <a:ea typeface="Bebas Neue"/>
                <a:cs typeface="Bebas Neue"/>
                <a:sym typeface="Bebas Neue"/>
              </a:rPr>
              <a:t>Formative assessment</a:t>
            </a:r>
            <a:endParaRPr lang="en-US" sz="3700" dirty="0">
              <a:latin typeface="Bebas Neue"/>
              <a:ea typeface="Bebas Neue"/>
              <a:cs typeface="Bebas Neue"/>
              <a:sym typeface="Bebas Neue"/>
            </a:endParaRPr>
          </a:p>
        </p:txBody>
      </p:sp>
      <p:sp>
        <p:nvSpPr>
          <p:cNvPr id="5" name="Google Shape;985;g3a4a37d3511_0_1048">
            <a:extLst>
              <a:ext uri="{FF2B5EF4-FFF2-40B4-BE49-F238E27FC236}">
                <a16:creationId xmlns:a16="http://schemas.microsoft.com/office/drawing/2014/main" id="{14A46FA0-66B3-E2B1-CABD-DFF31DF4F23A}"/>
              </a:ext>
            </a:extLst>
          </p:cNvPr>
          <p:cNvSpPr txBox="1"/>
          <p:nvPr/>
        </p:nvSpPr>
        <p:spPr>
          <a:xfrm>
            <a:off x="311699" y="986270"/>
            <a:ext cx="69947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strike="noStrike" cap="none" dirty="0">
                <a:solidFill>
                  <a:srgbClr val="000000"/>
                </a:solidFill>
                <a:latin typeface="Bebas Neue"/>
                <a:ea typeface="Bebas Neue"/>
                <a:cs typeface="Bebas Neue"/>
                <a:sym typeface="Bebas Neue"/>
              </a:rPr>
              <a:t>monitoring progress and provide ongoing feedback that helps learners improve and educators adjust their instruction</a:t>
            </a:r>
            <a:endParaRPr dirty="0"/>
          </a:p>
        </p:txBody>
      </p:sp>
      <p:sp>
        <p:nvSpPr>
          <p:cNvPr id="7" name="Google Shape;1400;g3a4a37d3511_0_1413">
            <a:extLst>
              <a:ext uri="{FF2B5EF4-FFF2-40B4-BE49-F238E27FC236}">
                <a16:creationId xmlns:a16="http://schemas.microsoft.com/office/drawing/2014/main" id="{DDDDC4D8-4A7C-D223-0758-EC6C8EA9C33C}"/>
              </a:ext>
            </a:extLst>
          </p:cNvPr>
          <p:cNvSpPr/>
          <p:nvPr/>
        </p:nvSpPr>
        <p:spPr>
          <a:xfrm>
            <a:off x="6824477" y="3222160"/>
            <a:ext cx="2179500" cy="1686900"/>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lang="en-US" sz="1200" b="1"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endParaRPr lang="en-US" sz="1200" b="1" dirty="0">
              <a:solidFill>
                <a:schemeClr val="dk1"/>
              </a:solidFill>
              <a:latin typeface="Century Gothic" panose="020B0502020202020204" pitchFamily="34" charset="0"/>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entury Gothic" panose="020B0502020202020204" pitchFamily="34" charset="0"/>
                <a:sym typeface="Arial"/>
              </a:rPr>
              <a:t>Formative assessment is essential to maximize course impact and address learners’ needs effectively  </a:t>
            </a:r>
            <a:endParaRPr sz="1200" b="1" i="0" u="none" strike="noStrike" cap="none" dirty="0">
              <a:solidFill>
                <a:srgbClr val="000000"/>
              </a:solidFill>
              <a:latin typeface="Century Gothic" panose="020B0502020202020204" pitchFamily="34" charset="0"/>
              <a:sym typeface="Arial"/>
            </a:endParaRPr>
          </a:p>
        </p:txBody>
      </p:sp>
      <p:pic>
        <p:nvPicPr>
          <p:cNvPr id="9" name="Google Shape;1401;g3a4a37d3511_0_1413" descr="Exclamation mark with solid fill">
            <a:extLst>
              <a:ext uri="{FF2B5EF4-FFF2-40B4-BE49-F238E27FC236}">
                <a16:creationId xmlns:a16="http://schemas.microsoft.com/office/drawing/2014/main" id="{4D6F1EE9-A423-B13C-9368-100D18216036}"/>
              </a:ext>
            </a:extLst>
          </p:cNvPr>
          <p:cNvPicPr preferRelativeResize="0"/>
          <p:nvPr/>
        </p:nvPicPr>
        <p:blipFill rotWithShape="1">
          <a:blip r:embed="rId2">
            <a:alphaModFix/>
          </a:blip>
          <a:srcRect/>
          <a:stretch/>
        </p:blipFill>
        <p:spPr>
          <a:xfrm>
            <a:off x="7664927" y="3257502"/>
            <a:ext cx="498628" cy="498628"/>
          </a:xfrm>
          <a:prstGeom prst="rect">
            <a:avLst/>
          </a:prstGeom>
          <a:solidFill>
            <a:srgbClr val="FFD83C"/>
          </a:solidFill>
          <a:ln>
            <a:noFill/>
          </a:ln>
        </p:spPr>
      </p:pic>
    </p:spTree>
    <p:extLst>
      <p:ext uri="{BB962C8B-B14F-4D97-AF65-F5344CB8AC3E}">
        <p14:creationId xmlns:p14="http://schemas.microsoft.com/office/powerpoint/2010/main" val="3090349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1364" name="Google Shape;1364;g3a4a37d3511_0_1413"/>
          <p:cNvGrpSpPr/>
          <p:nvPr/>
        </p:nvGrpSpPr>
        <p:grpSpPr>
          <a:xfrm>
            <a:off x="5918" y="1245632"/>
            <a:ext cx="9132164" cy="2652236"/>
            <a:chOff x="5906" y="705893"/>
            <a:chExt cx="9132164" cy="2652236"/>
          </a:xfrm>
        </p:grpSpPr>
        <p:sp>
          <p:nvSpPr>
            <p:cNvPr id="1365" name="Google Shape;1365;g3a4a37d3511_0_1413"/>
            <p:cNvSpPr/>
            <p:nvPr/>
          </p:nvSpPr>
          <p:spPr>
            <a:xfrm>
              <a:off x="5906"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66" name="Google Shape;1366;g3a4a37d3511_0_1413"/>
            <p:cNvSpPr txBox="1"/>
            <p:nvPr/>
          </p:nvSpPr>
          <p:spPr>
            <a:xfrm>
              <a:off x="272006" y="762340"/>
              <a:ext cx="798300" cy="419306"/>
            </a:xfrm>
            <a:prstGeom prst="rect">
              <a:avLst/>
            </a:prstGeom>
            <a:solidFill>
              <a:srgbClr val="FFD83C"/>
            </a:solid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dirty="0">
                  <a:solidFill>
                    <a:srgbClr val="000000"/>
                  </a:solidFill>
                  <a:latin typeface="Century Gothic" panose="020B0502020202020204" pitchFamily="34" charset="0"/>
                  <a:sym typeface="Arial"/>
                </a:rPr>
                <a:t>Phase A</a:t>
              </a:r>
              <a:endParaRPr dirty="0">
                <a:latin typeface="Century Gothic" panose="020B0502020202020204" pitchFamily="34" charset="0"/>
              </a:endParaRPr>
            </a:p>
          </p:txBody>
        </p:sp>
        <p:sp>
          <p:nvSpPr>
            <p:cNvPr id="1367" name="Google Shape;1367;g3a4a37d3511_0_1413"/>
            <p:cNvSpPr/>
            <p:nvPr/>
          </p:nvSpPr>
          <p:spPr>
            <a:xfrm>
              <a:off x="5906"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68" name="Google Shape;1368;g3a4a37d3511_0_1413"/>
            <p:cNvSpPr txBox="1"/>
            <p:nvPr/>
          </p:nvSpPr>
          <p:spPr>
            <a:xfrm>
              <a:off x="5906"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 Decide which 4Cs are naturally connected to your topic</a:t>
              </a:r>
              <a:endParaRPr dirty="0">
                <a:latin typeface="Century Gothic" panose="020B0502020202020204" pitchFamily="34" charset="0"/>
              </a:endParaRPr>
            </a:p>
          </p:txBody>
        </p:sp>
        <p:sp>
          <p:nvSpPr>
            <p:cNvPr id="1369" name="Google Shape;1369;g3a4a37d3511_0_1413"/>
            <p:cNvSpPr/>
            <p:nvPr/>
          </p:nvSpPr>
          <p:spPr>
            <a:xfrm>
              <a:off x="1120429"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70" name="Google Shape;1370;g3a4a37d3511_0_1413"/>
            <p:cNvSpPr txBox="1"/>
            <p:nvPr/>
          </p:nvSpPr>
          <p:spPr>
            <a:xfrm>
              <a:off x="1386534"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B</a:t>
              </a:r>
              <a:endParaRPr>
                <a:latin typeface="Century Gothic" panose="020B0502020202020204" pitchFamily="34" charset="0"/>
              </a:endParaRPr>
            </a:p>
          </p:txBody>
        </p:sp>
        <p:sp>
          <p:nvSpPr>
            <p:cNvPr id="1371" name="Google Shape;1371;g3a4a37d3511_0_1413"/>
            <p:cNvSpPr/>
            <p:nvPr/>
          </p:nvSpPr>
          <p:spPr>
            <a:xfrm>
              <a:off x="1120429"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72" name="Google Shape;1372;g3a4a37d3511_0_1413"/>
            <p:cNvSpPr txBox="1"/>
            <p:nvPr/>
          </p:nvSpPr>
          <p:spPr>
            <a:xfrm>
              <a:off x="1120429"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 Use pre-post surveys to explore learners’ current 4C-related attitudes and skills</a:t>
              </a:r>
            </a:p>
            <a:p>
              <a:pPr marL="57150" marR="0" lvl="1" indent="-69850" algn="l" rtl="0">
                <a:lnSpc>
                  <a:spcPct val="90000"/>
                </a:lnSpc>
                <a:spcBef>
                  <a:spcPts val="0"/>
                </a:spcBef>
                <a:spcAft>
                  <a:spcPts val="0"/>
                </a:spcAft>
                <a:buClr>
                  <a:srgbClr val="000000"/>
                </a:buClr>
                <a:buSzPts val="1100"/>
                <a:buFont typeface="Arial"/>
                <a:buChar char="•"/>
              </a:pPr>
              <a:endParaRPr dirty="0">
                <a:latin typeface="Century Gothic" panose="020B0502020202020204" pitchFamily="34" charset="0"/>
              </a:endParaRPr>
            </a:p>
            <a:p>
              <a:pPr marL="57150" marR="0" lvl="1" indent="-69850" algn="l" rtl="0">
                <a:lnSpc>
                  <a:spcPct val="90000"/>
                </a:lnSpc>
                <a:spcBef>
                  <a:spcPts val="165"/>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 Anticipate where learners may struggle cognitively and which skills need more scaffolding</a:t>
              </a:r>
              <a:endParaRPr dirty="0">
                <a:latin typeface="Century Gothic" panose="020B0502020202020204" pitchFamily="34" charset="0"/>
              </a:endParaRPr>
            </a:p>
          </p:txBody>
        </p:sp>
        <p:sp>
          <p:nvSpPr>
            <p:cNvPr id="1373" name="Google Shape;1373;g3a4a37d3511_0_1413"/>
            <p:cNvSpPr/>
            <p:nvPr/>
          </p:nvSpPr>
          <p:spPr>
            <a:xfrm>
              <a:off x="2234953"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74" name="Google Shape;1374;g3a4a37d3511_0_1413"/>
            <p:cNvSpPr txBox="1"/>
            <p:nvPr/>
          </p:nvSpPr>
          <p:spPr>
            <a:xfrm>
              <a:off x="2501058"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C</a:t>
              </a:r>
              <a:endParaRPr>
                <a:latin typeface="Century Gothic" panose="020B0502020202020204" pitchFamily="34" charset="0"/>
              </a:endParaRPr>
            </a:p>
          </p:txBody>
        </p:sp>
        <p:sp>
          <p:nvSpPr>
            <p:cNvPr id="1375" name="Google Shape;1375;g3a4a37d3511_0_1413"/>
            <p:cNvSpPr/>
            <p:nvPr/>
          </p:nvSpPr>
          <p:spPr>
            <a:xfrm>
              <a:off x="2234953"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76" name="Google Shape;1376;g3a4a37d3511_0_1413"/>
            <p:cNvSpPr txBox="1"/>
            <p:nvPr/>
          </p:nvSpPr>
          <p:spPr>
            <a:xfrm>
              <a:off x="2234953"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 Explicitly state 4C learning outcomes</a:t>
              </a:r>
            </a:p>
            <a:p>
              <a:pPr marL="57150" marR="0" lvl="1" indent="-69850" algn="l" rtl="0">
                <a:lnSpc>
                  <a:spcPct val="90000"/>
                </a:lnSpc>
                <a:spcBef>
                  <a:spcPts val="0"/>
                </a:spcBef>
                <a:spcAft>
                  <a:spcPts val="0"/>
                </a:spcAft>
                <a:buClr>
                  <a:srgbClr val="000000"/>
                </a:buClr>
                <a:buSzPts val="1100"/>
                <a:buFont typeface="Arial"/>
                <a:buChar char="•"/>
              </a:pPr>
              <a:endParaRPr dirty="0">
                <a:latin typeface="Century Gothic" panose="020B0502020202020204" pitchFamily="34" charset="0"/>
              </a:endParaRPr>
            </a:p>
            <a:p>
              <a:pPr marL="57150" marR="0" lvl="1" indent="-69850" algn="l" rtl="0">
                <a:lnSpc>
                  <a:spcPct val="90000"/>
                </a:lnSpc>
                <a:spcBef>
                  <a:spcPts val="165"/>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 Decide which 4C rubric scores will provide evidence for those outcomes</a:t>
              </a:r>
              <a:endParaRPr dirty="0">
                <a:latin typeface="Century Gothic" panose="020B0502020202020204" pitchFamily="34" charset="0"/>
              </a:endParaRPr>
            </a:p>
          </p:txBody>
        </p:sp>
        <p:sp>
          <p:nvSpPr>
            <p:cNvPr id="1377" name="Google Shape;1377;g3a4a37d3511_0_1413"/>
            <p:cNvSpPr/>
            <p:nvPr/>
          </p:nvSpPr>
          <p:spPr>
            <a:xfrm>
              <a:off x="3349476"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78" name="Google Shape;1378;g3a4a37d3511_0_1413"/>
            <p:cNvSpPr txBox="1"/>
            <p:nvPr/>
          </p:nvSpPr>
          <p:spPr>
            <a:xfrm>
              <a:off x="3615581"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D</a:t>
              </a:r>
              <a:endParaRPr>
                <a:latin typeface="Century Gothic" panose="020B0502020202020204" pitchFamily="34" charset="0"/>
              </a:endParaRPr>
            </a:p>
          </p:txBody>
        </p:sp>
        <p:sp>
          <p:nvSpPr>
            <p:cNvPr id="1379" name="Google Shape;1379;g3a4a37d3511_0_1413"/>
            <p:cNvSpPr/>
            <p:nvPr/>
          </p:nvSpPr>
          <p:spPr>
            <a:xfrm>
              <a:off x="3349476"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80" name="Google Shape;1380;g3a4a37d3511_0_1413"/>
            <p:cNvSpPr txBox="1"/>
            <p:nvPr/>
          </p:nvSpPr>
          <p:spPr>
            <a:xfrm>
              <a:off x="3349476"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Select</a:t>
              </a:r>
              <a:r>
                <a:rPr lang="en-GB" sz="1100" dirty="0">
                  <a:latin typeface="Century Gothic" panose="020B0502020202020204" pitchFamily="34" charset="0"/>
                </a:rPr>
                <a:t> tools and </a:t>
              </a:r>
              <a:r>
                <a:rPr lang="en-GB" sz="1100" b="0" i="0" u="none" strike="noStrike" cap="none" dirty="0">
                  <a:solidFill>
                    <a:srgbClr val="000000"/>
                  </a:solidFill>
                  <a:latin typeface="Century Gothic" panose="020B0502020202020204" pitchFamily="34" charset="0"/>
                  <a:sym typeface="Arial"/>
                </a:rPr>
                <a:t> materials that enable and foster the development of the 4Cs</a:t>
              </a:r>
              <a:endParaRPr dirty="0">
                <a:latin typeface="Century Gothic" panose="020B0502020202020204" pitchFamily="34" charset="0"/>
              </a:endParaRPr>
            </a:p>
            <a:p>
              <a:pPr marL="57150" marR="0" lvl="1" indent="-69850" algn="l" rtl="0">
                <a:lnSpc>
                  <a:spcPct val="90000"/>
                </a:lnSpc>
                <a:spcBef>
                  <a:spcPts val="165"/>
                </a:spcBef>
                <a:spcAft>
                  <a:spcPts val="0"/>
                </a:spcAft>
                <a:buClr>
                  <a:srgbClr val="000000"/>
                </a:buClr>
                <a:buSzPts val="1100"/>
                <a:buFont typeface="Arial"/>
                <a:buChar char="•"/>
              </a:pPr>
              <a:endParaRPr lang="en-GB" sz="1100" b="0" i="0" u="none" strike="noStrike" cap="none" dirty="0">
                <a:solidFill>
                  <a:srgbClr val="000000"/>
                </a:solidFill>
                <a:latin typeface="Century Gothic" panose="020B0502020202020204" pitchFamily="34" charset="0"/>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Prepare 4C rubrics as part of your “toolkit”</a:t>
              </a:r>
              <a:endParaRPr dirty="0">
                <a:latin typeface="Century Gothic" panose="020B0502020202020204" pitchFamily="34" charset="0"/>
              </a:endParaRPr>
            </a:p>
          </p:txBody>
        </p:sp>
        <p:sp>
          <p:nvSpPr>
            <p:cNvPr id="1381" name="Google Shape;1381;g3a4a37d3511_0_1413"/>
            <p:cNvSpPr/>
            <p:nvPr/>
          </p:nvSpPr>
          <p:spPr>
            <a:xfrm>
              <a:off x="4464000"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82" name="Google Shape;1382;g3a4a37d3511_0_1413"/>
            <p:cNvSpPr txBox="1"/>
            <p:nvPr/>
          </p:nvSpPr>
          <p:spPr>
            <a:xfrm>
              <a:off x="4730105"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E</a:t>
              </a:r>
              <a:endParaRPr>
                <a:latin typeface="Century Gothic" panose="020B0502020202020204" pitchFamily="34" charset="0"/>
              </a:endParaRPr>
            </a:p>
          </p:txBody>
        </p:sp>
        <p:sp>
          <p:nvSpPr>
            <p:cNvPr id="1383" name="Google Shape;1383;g3a4a37d3511_0_1413"/>
            <p:cNvSpPr/>
            <p:nvPr/>
          </p:nvSpPr>
          <p:spPr>
            <a:xfrm>
              <a:off x="4464000"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84" name="Google Shape;1384;g3a4a37d3511_0_1413"/>
            <p:cNvSpPr txBox="1"/>
            <p:nvPr/>
          </p:nvSpPr>
          <p:spPr>
            <a:xfrm>
              <a:off x="4464000"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Design your e-activities so to promote skills development</a:t>
              </a:r>
            </a:p>
            <a:p>
              <a:pPr marL="57150" marR="0" lvl="1" indent="-69850" algn="l" rtl="0">
                <a:lnSpc>
                  <a:spcPct val="90000"/>
                </a:lnSpc>
                <a:spcBef>
                  <a:spcPts val="0"/>
                </a:spcBef>
                <a:spcAft>
                  <a:spcPts val="0"/>
                </a:spcAft>
                <a:buClr>
                  <a:srgbClr val="000000"/>
                </a:buClr>
                <a:buSzPts val="1100"/>
                <a:buFont typeface="Arial"/>
                <a:buChar char="•"/>
              </a:pPr>
              <a:endParaRPr dirty="0">
                <a:latin typeface="Century Gothic" panose="020B0502020202020204" pitchFamily="34" charset="0"/>
              </a:endParaRPr>
            </a:p>
            <a:p>
              <a:pPr marL="57150" marR="0" lvl="1" indent="-69850" algn="l" rtl="0">
                <a:lnSpc>
                  <a:spcPct val="90000"/>
                </a:lnSpc>
                <a:spcBef>
                  <a:spcPts val="165"/>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Integrate the proper rubrics in each e-activity</a:t>
              </a:r>
              <a:endParaRPr dirty="0">
                <a:latin typeface="Century Gothic" panose="020B0502020202020204" pitchFamily="34" charset="0"/>
              </a:endParaRPr>
            </a:p>
          </p:txBody>
        </p:sp>
        <p:sp>
          <p:nvSpPr>
            <p:cNvPr id="1385" name="Google Shape;1385;g3a4a37d3511_0_1413"/>
            <p:cNvSpPr/>
            <p:nvPr/>
          </p:nvSpPr>
          <p:spPr>
            <a:xfrm>
              <a:off x="5578523"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86" name="Google Shape;1386;g3a4a37d3511_0_1413"/>
            <p:cNvSpPr txBox="1"/>
            <p:nvPr/>
          </p:nvSpPr>
          <p:spPr>
            <a:xfrm>
              <a:off x="5844628"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F</a:t>
              </a:r>
              <a:endParaRPr>
                <a:latin typeface="Century Gothic" panose="020B0502020202020204" pitchFamily="34" charset="0"/>
              </a:endParaRPr>
            </a:p>
          </p:txBody>
        </p:sp>
        <p:sp>
          <p:nvSpPr>
            <p:cNvPr id="1387" name="Google Shape;1387;g3a4a37d3511_0_1413"/>
            <p:cNvSpPr/>
            <p:nvPr/>
          </p:nvSpPr>
          <p:spPr>
            <a:xfrm>
              <a:off x="5578523"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88" name="Google Shape;1388;g3a4a37d3511_0_1413"/>
            <p:cNvSpPr txBox="1"/>
            <p:nvPr/>
          </p:nvSpPr>
          <p:spPr>
            <a:xfrm>
              <a:off x="5578523"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During implementation, observe and facilitate 4C development using the rubrics as a reference.</a:t>
              </a:r>
            </a:p>
            <a:p>
              <a:pPr marL="57150" marR="0" lvl="1" indent="-69850" algn="l" rtl="0">
                <a:lnSpc>
                  <a:spcPct val="90000"/>
                </a:lnSpc>
                <a:spcBef>
                  <a:spcPts val="0"/>
                </a:spcBef>
                <a:spcAft>
                  <a:spcPts val="0"/>
                </a:spcAft>
                <a:buClr>
                  <a:srgbClr val="000000"/>
                </a:buClr>
                <a:buSzPts val="1100"/>
                <a:buFont typeface="Arial"/>
                <a:buChar char="•"/>
              </a:pPr>
              <a:endParaRPr lang="en-GB" sz="1100" dirty="0">
                <a:latin typeface="Century Gothic" panose="020B0502020202020204" pitchFamily="34" charset="0"/>
              </a:endParaRPr>
            </a:p>
          </p:txBody>
        </p:sp>
        <p:sp>
          <p:nvSpPr>
            <p:cNvPr id="1389" name="Google Shape;1389;g3a4a37d3511_0_1413"/>
            <p:cNvSpPr/>
            <p:nvPr/>
          </p:nvSpPr>
          <p:spPr>
            <a:xfrm>
              <a:off x="6693046"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90" name="Google Shape;1390;g3a4a37d3511_0_1413"/>
            <p:cNvSpPr txBox="1"/>
            <p:nvPr/>
          </p:nvSpPr>
          <p:spPr>
            <a:xfrm>
              <a:off x="6959151"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G</a:t>
              </a:r>
              <a:endParaRPr>
                <a:latin typeface="Century Gothic" panose="020B0502020202020204" pitchFamily="34" charset="0"/>
              </a:endParaRPr>
            </a:p>
          </p:txBody>
        </p:sp>
        <p:sp>
          <p:nvSpPr>
            <p:cNvPr id="1391" name="Google Shape;1391;g3a4a37d3511_0_1413"/>
            <p:cNvSpPr/>
            <p:nvPr/>
          </p:nvSpPr>
          <p:spPr>
            <a:xfrm>
              <a:off x="6693046"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92" name="Google Shape;1392;g3a4a37d3511_0_1413"/>
            <p:cNvSpPr txBox="1"/>
            <p:nvPr/>
          </p:nvSpPr>
          <p:spPr>
            <a:xfrm>
              <a:off x="6693046" y="1304629"/>
              <a:ext cx="1064400" cy="2053500"/>
            </a:xfrm>
            <a:prstGeom prst="rect">
              <a:avLst/>
            </a:prstGeom>
            <a:noFill/>
            <a:ln>
              <a:noFill/>
            </a:ln>
          </p:spPr>
          <p:txBody>
            <a:bodyPr spcFirstLastPara="1" wrap="square" lIns="0" tIns="0" rIns="0" bIns="0" anchor="t" anchorCtr="0">
              <a:noAutofit/>
            </a:bodyPr>
            <a:lstStyle/>
            <a:p>
              <a:pPr marL="57150" lvl="1" indent="-69850">
                <a:lnSpc>
                  <a:spcPct val="90000"/>
                </a:lnSpc>
                <a:buSzPts val="1100"/>
                <a:buFont typeface="Arial"/>
                <a:buChar char="•"/>
              </a:pPr>
              <a:r>
                <a:rPr lang="en-US" sz="1100" dirty="0">
                  <a:latin typeface="Century Gothic" panose="020B0502020202020204" pitchFamily="34" charset="0"/>
                </a:rPr>
                <a:t>Engage in formative assessment episodes using the rubrics, share input with your learners and adjust your course if needed.</a:t>
              </a:r>
            </a:p>
          </p:txBody>
        </p:sp>
        <p:sp>
          <p:nvSpPr>
            <p:cNvPr id="1393" name="Google Shape;1393;g3a4a37d3511_0_1413"/>
            <p:cNvSpPr/>
            <p:nvPr/>
          </p:nvSpPr>
          <p:spPr>
            <a:xfrm>
              <a:off x="7807570" y="705893"/>
              <a:ext cx="1330500" cy="532200"/>
            </a:xfrm>
            <a:prstGeom prst="chevron">
              <a:avLst>
                <a:gd name="adj" fmla="val 50000"/>
              </a:avLst>
            </a:prstGeom>
            <a:solidFill>
              <a:srgbClr val="FFD83C"/>
            </a:solidFill>
            <a:ln w="25400" cap="flat" cmpd="sng">
              <a:solidFill>
                <a:srgbClr val="01A7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94" name="Google Shape;1394;g3a4a37d3511_0_1413"/>
            <p:cNvSpPr txBox="1"/>
            <p:nvPr/>
          </p:nvSpPr>
          <p:spPr>
            <a:xfrm>
              <a:off x="8073675" y="705893"/>
              <a:ext cx="798300" cy="532200"/>
            </a:xfrm>
            <a:prstGeom prst="rect">
              <a:avLst/>
            </a:prstGeom>
            <a:noFill/>
            <a:ln>
              <a:noFill/>
            </a:ln>
          </p:spPr>
          <p:txBody>
            <a:bodyPr spcFirstLastPara="1" wrap="square" lIns="44000" tIns="14650" rIns="14650" bIns="146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rgbClr val="000000"/>
                  </a:solidFill>
                  <a:latin typeface="Century Gothic" panose="020B0502020202020204" pitchFamily="34" charset="0"/>
                  <a:sym typeface="Arial"/>
                </a:rPr>
                <a:t>Phase H</a:t>
              </a:r>
              <a:endParaRPr>
                <a:latin typeface="Century Gothic" panose="020B0502020202020204" pitchFamily="34" charset="0"/>
              </a:endParaRPr>
            </a:p>
          </p:txBody>
        </p:sp>
        <p:sp>
          <p:nvSpPr>
            <p:cNvPr id="1395" name="Google Shape;1395;g3a4a37d3511_0_1413"/>
            <p:cNvSpPr/>
            <p:nvPr/>
          </p:nvSpPr>
          <p:spPr>
            <a:xfrm>
              <a:off x="7807570" y="1304629"/>
              <a:ext cx="1064400" cy="20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96" name="Google Shape;1396;g3a4a37d3511_0_1413"/>
            <p:cNvSpPr txBox="1"/>
            <p:nvPr/>
          </p:nvSpPr>
          <p:spPr>
            <a:xfrm>
              <a:off x="7807570" y="1304629"/>
              <a:ext cx="1064400" cy="2053500"/>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GB" sz="1100" b="0" i="0" u="none" strike="noStrike" cap="none" dirty="0">
                  <a:solidFill>
                    <a:srgbClr val="000000"/>
                  </a:solidFill>
                  <a:latin typeface="Century Gothic" panose="020B0502020202020204" pitchFamily="34" charset="0"/>
                  <a:sym typeface="Arial"/>
                </a:rPr>
                <a:t>Perform summative assessment and document 4Cs development over time using the rubrics</a:t>
              </a:r>
              <a:endParaRPr dirty="0">
                <a:latin typeface="Century Gothic" panose="020B0502020202020204" pitchFamily="34" charset="0"/>
              </a:endParaRPr>
            </a:p>
          </p:txBody>
        </p:sp>
      </p:grpSp>
      <p:sp>
        <p:nvSpPr>
          <p:cNvPr id="1397" name="Google Shape;1397;g3a4a37d3511_0_14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a:solidFill>
                  <a:schemeClr val="dk1"/>
                </a:solidFill>
                <a:latin typeface="Bebas Neue"/>
                <a:ea typeface="Bebas Neue"/>
                <a:cs typeface="Bebas Neue"/>
                <a:sym typeface="Bebas Neue"/>
              </a:rPr>
              <a:t>4cs &amp; 4c rubrics across the tesa phases</a:t>
            </a:r>
            <a:endParaRPr sz="3700">
              <a:solidFill>
                <a:schemeClr val="dk1"/>
              </a:solidFill>
              <a:latin typeface="Bebas Neue"/>
              <a:ea typeface="Bebas Neue"/>
              <a:cs typeface="Bebas Neue"/>
              <a:sym typeface="Bebas Neue"/>
            </a:endParaRPr>
          </a:p>
        </p:txBody>
      </p:sp>
      <p:grpSp>
        <p:nvGrpSpPr>
          <p:cNvPr id="1399" name="Google Shape;1399;g3a4a37d3511_0_1413"/>
          <p:cNvGrpSpPr/>
          <p:nvPr/>
        </p:nvGrpSpPr>
        <p:grpSpPr>
          <a:xfrm>
            <a:off x="5528401" y="3897857"/>
            <a:ext cx="3364195" cy="952817"/>
            <a:chOff x="5841032" y="649944"/>
            <a:chExt cx="3140101" cy="952817"/>
          </a:xfrm>
          <a:solidFill>
            <a:srgbClr val="FFD83C"/>
          </a:solidFill>
        </p:grpSpPr>
        <p:sp>
          <p:nvSpPr>
            <p:cNvPr id="1400" name="Google Shape;1400;g3a4a37d3511_0_1413"/>
            <p:cNvSpPr/>
            <p:nvPr/>
          </p:nvSpPr>
          <p:spPr>
            <a:xfrm>
              <a:off x="5841032" y="649944"/>
              <a:ext cx="3140101" cy="952817"/>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627063"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The 4Cs and rubrics are not only about assessment (Phase G);</a:t>
              </a:r>
              <a:endParaRPr dirty="0">
                <a:latin typeface="Century Gothic" panose="020B0502020202020204" pitchFamily="34" charset="0"/>
              </a:endParaRPr>
            </a:p>
            <a:p>
              <a:pPr marL="627063" marR="0" lvl="0"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entury Gothic" panose="020B0502020202020204" pitchFamily="34" charset="0"/>
                  <a:sym typeface="Arial"/>
                </a:rPr>
                <a:t>They are “present” across all 8 phases.</a:t>
              </a:r>
              <a:endParaRPr sz="1200" b="0" i="0" u="none" strike="noStrike" cap="none" dirty="0">
                <a:solidFill>
                  <a:srgbClr val="000000"/>
                </a:solidFill>
                <a:latin typeface="Century Gothic" panose="020B0502020202020204" pitchFamily="34" charset="0"/>
                <a:sym typeface="Arial"/>
              </a:endParaRPr>
            </a:p>
          </p:txBody>
        </p:sp>
        <p:pic>
          <p:nvPicPr>
            <p:cNvPr id="1401" name="Google Shape;1401;g3a4a37d3511_0_1413" descr="Exclamation mark with solid fill"/>
            <p:cNvPicPr preferRelativeResize="0"/>
            <p:nvPr/>
          </p:nvPicPr>
          <p:blipFill rotWithShape="1">
            <a:blip r:embed="rId3">
              <a:alphaModFix/>
            </a:blip>
            <a:srcRect/>
            <a:stretch/>
          </p:blipFill>
          <p:spPr>
            <a:xfrm>
              <a:off x="6010124" y="870322"/>
              <a:ext cx="498628" cy="498628"/>
            </a:xfrm>
            <a:prstGeom prst="rect">
              <a:avLst/>
            </a:prstGeom>
            <a:grp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1527C0B-DC06-2035-874D-75AC4D168AA1}"/>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285DC274-9A73-E50B-58C5-BC1C965813A1}"/>
              </a:ext>
            </a:extLst>
          </p:cNvPr>
          <p:cNvSpPr txBox="1">
            <a:spLocks noGrp="1"/>
          </p:cNvSpPr>
          <p:nvPr>
            <p:ph type="ctrTitle"/>
          </p:nvPr>
        </p:nvSpPr>
        <p:spPr>
          <a:xfrm>
            <a:off x="1001700" y="30348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augMENTOR solution</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t>
            </a:r>
            <a:r>
              <a:rPr lang="en-GB" sz="1800" dirty="0" err="1">
                <a:solidFill>
                  <a:schemeClr val="tx2">
                    <a:lumMod val="90000"/>
                  </a:schemeClr>
                </a:solidFill>
                <a:latin typeface="Bebas Neue"/>
                <a:ea typeface="Bebas Neue"/>
                <a:cs typeface="Bebas Neue"/>
                <a:sym typeface="Bebas Neue"/>
              </a:rPr>
              <a:t>tesa</a:t>
            </a:r>
            <a:r>
              <a:rPr lang="el-GR" sz="1800" dirty="0">
                <a:solidFill>
                  <a:schemeClr val="tx2">
                    <a:lumMod val="90000"/>
                  </a:schemeClr>
                </a:solidFill>
                <a:latin typeface="Bebas Neue"/>
                <a:ea typeface="Bebas Neue"/>
                <a:cs typeface="Bebas Neue"/>
                <a:sym typeface="Bebas Neue"/>
              </a:rPr>
              <a:t> </a:t>
            </a:r>
            <a:r>
              <a:rPr lang="en-US" sz="1800" dirty="0">
                <a:solidFill>
                  <a:schemeClr val="tx2">
                    <a:lumMod val="90000"/>
                  </a:schemeClr>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bg2">
                    <a:lumMod val="20000"/>
                    <a:lumOff val="80000"/>
                  </a:schemeClr>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2">
                    <a:lumMod val="90000"/>
                  </a:schemeClr>
                </a:solidFill>
                <a:latin typeface="Bebas Neue"/>
                <a:ea typeface="Bebas Neue"/>
                <a:cs typeface="Bebas Neue"/>
                <a:sym typeface="Bebas Neue"/>
              </a:rPr>
              <a:t>4cs</a:t>
            </a:r>
            <a:r>
              <a:rPr lang="en-US" sz="1800" dirty="0">
                <a:solidFill>
                  <a:schemeClr val="tx2">
                    <a:lumMod val="90000"/>
                  </a:schemeClr>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1"/>
                </a:solidFill>
                <a:latin typeface="Bebas Neue"/>
                <a:ea typeface="Bebas Neue"/>
                <a:cs typeface="Bebas Neue"/>
                <a:sym typeface="Bebas Neue"/>
              </a:rPr>
              <a:t>CREATE AN AUGMENTOR COURSE</a:t>
            </a:r>
            <a:br>
              <a:rPr lang="en-US" sz="1800" dirty="0">
                <a:solidFill>
                  <a:schemeClr val="tx1"/>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the </a:t>
            </a:r>
            <a:r>
              <a:rPr lang="en-US" sz="1800" dirty="0" err="1">
                <a:solidFill>
                  <a:schemeClr val="tx2">
                    <a:lumMod val="90000"/>
                  </a:schemeClr>
                </a:solidFill>
                <a:latin typeface="Bebas Neue"/>
                <a:ea typeface="Bebas Neue"/>
                <a:cs typeface="Bebas Neue"/>
                <a:sym typeface="Bebas Neue"/>
              </a:rPr>
              <a:t>augmentor</a:t>
            </a:r>
            <a:r>
              <a:rPr lang="en-US" sz="1800" dirty="0">
                <a:solidFill>
                  <a:schemeClr val="tx2">
                    <a:lumMod val="90000"/>
                  </a:schemeClr>
                </a:solidFill>
                <a:latin typeface="Bebas Neue"/>
                <a:ea typeface="Bebas Neue"/>
                <a:cs typeface="Bebas Neue"/>
                <a:sym typeface="Bebas Neue"/>
              </a:rPr>
              <a:t> platform</a:t>
            </a:r>
            <a:endParaRPr sz="3600" dirty="0">
              <a:solidFill>
                <a:schemeClr val="tx2">
                  <a:lumMod val="90000"/>
                </a:schemeClr>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F355C7F9-D3A1-F66A-2A23-FCC31A9DC52E}"/>
              </a:ext>
            </a:extLst>
          </p:cNvPr>
          <p:cNvSpPr txBox="1">
            <a:spLocks noGrp="1"/>
          </p:cNvSpPr>
          <p:nvPr>
            <p:ph type="ctrTitle"/>
          </p:nvPr>
        </p:nvSpPr>
        <p:spPr>
          <a:xfrm>
            <a:off x="1001700" y="757263"/>
            <a:ext cx="85206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441554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B6723B-37D1-49AB-1DEE-A338658BD0C8}"/>
              </a:ext>
            </a:extLst>
          </p:cNvPr>
          <p:cNvSpPr>
            <a:spLocks noGrp="1"/>
          </p:cNvSpPr>
          <p:nvPr>
            <p:ph type="body" idx="1"/>
          </p:nvPr>
        </p:nvSpPr>
        <p:spPr/>
        <p:txBody>
          <a:bodyPr/>
          <a:lstStyle/>
          <a:p>
            <a:r>
              <a:rPr lang="en-GB" dirty="0">
                <a:solidFill>
                  <a:schemeClr val="tx1"/>
                </a:solidFill>
              </a:rPr>
              <a:t>Use the TESA framework to design your course effectively</a:t>
            </a:r>
          </a:p>
          <a:p>
            <a:endParaRPr lang="en-GB" dirty="0">
              <a:solidFill>
                <a:schemeClr val="tx1"/>
              </a:solidFill>
            </a:endParaRPr>
          </a:p>
          <a:p>
            <a:r>
              <a:rPr lang="en-GB" dirty="0">
                <a:solidFill>
                  <a:schemeClr val="tx1"/>
                </a:solidFill>
              </a:rPr>
              <a:t>Deploy UDL tips to foster inclusion</a:t>
            </a:r>
          </a:p>
          <a:p>
            <a:endParaRPr lang="en-GB" dirty="0">
              <a:solidFill>
                <a:schemeClr val="tx1"/>
              </a:solidFill>
            </a:endParaRPr>
          </a:p>
          <a:p>
            <a:r>
              <a:rPr lang="en-GB" dirty="0">
                <a:solidFill>
                  <a:schemeClr val="tx1"/>
                </a:solidFill>
              </a:rPr>
              <a:t>Consider inquiry-based learning and student-centred approaches</a:t>
            </a:r>
          </a:p>
          <a:p>
            <a:endParaRPr lang="en-GB" dirty="0">
              <a:solidFill>
                <a:schemeClr val="tx1"/>
              </a:solidFill>
            </a:endParaRPr>
          </a:p>
          <a:p>
            <a:r>
              <a:rPr lang="en-GB" dirty="0">
                <a:solidFill>
                  <a:schemeClr val="tx1"/>
                </a:solidFill>
              </a:rPr>
              <a:t>Ensure activities promote the development of the 4Cs</a:t>
            </a:r>
          </a:p>
          <a:p>
            <a:endParaRPr lang="en-GB" dirty="0">
              <a:solidFill>
                <a:schemeClr val="tx1"/>
              </a:solidFill>
            </a:endParaRPr>
          </a:p>
          <a:p>
            <a:r>
              <a:rPr lang="en-GB" dirty="0">
                <a:solidFill>
                  <a:schemeClr val="tx1"/>
                </a:solidFill>
              </a:rPr>
              <a:t>Make rich and diverse rubrics for effective formative assessment</a:t>
            </a:r>
          </a:p>
        </p:txBody>
      </p:sp>
      <p:sp>
        <p:nvSpPr>
          <p:cNvPr id="6" name="Google Shape;1092;g3a4a37d3511_0_1155">
            <a:extLst>
              <a:ext uri="{FF2B5EF4-FFF2-40B4-BE49-F238E27FC236}">
                <a16:creationId xmlns:a16="http://schemas.microsoft.com/office/drawing/2014/main" id="{DA072255-4CBD-D18B-EB45-7483FAFB6E0E}"/>
              </a:ext>
            </a:extLst>
          </p:cNvPr>
          <p:cNvSpPr txBox="1">
            <a:spLocks/>
          </p:cNvSpPr>
          <p:nvPr/>
        </p:nvSpPr>
        <p:spPr>
          <a:xfrm>
            <a:off x="311700" y="288275"/>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n-GB" dirty="0">
                <a:latin typeface="Bebas Neue"/>
                <a:ea typeface="Bebas Neue"/>
                <a:cs typeface="Bebas Neue"/>
                <a:sym typeface="Bebas Neue"/>
              </a:rPr>
              <a:t>Designing your course with </a:t>
            </a:r>
            <a:r>
              <a:rPr lang="en-GB" dirty="0" err="1">
                <a:latin typeface="Bebas Neue"/>
                <a:ea typeface="Bebas Neue"/>
                <a:cs typeface="Bebas Neue"/>
                <a:sym typeface="Bebas Neue"/>
              </a:rPr>
              <a:t>tesa</a:t>
            </a:r>
            <a:endParaRPr lang="en-GB" dirty="0">
              <a:latin typeface="Bebas Neue"/>
              <a:ea typeface="Bebas Neue"/>
              <a:cs typeface="Bebas Neue"/>
              <a:sym typeface="Bebas Neue"/>
            </a:endParaRPr>
          </a:p>
        </p:txBody>
      </p:sp>
    </p:spTree>
    <p:extLst>
      <p:ext uri="{BB962C8B-B14F-4D97-AF65-F5344CB8AC3E}">
        <p14:creationId xmlns:p14="http://schemas.microsoft.com/office/powerpoint/2010/main" val="4044555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01AD-05FC-9120-B333-5A4F73A8F541}"/>
              </a:ext>
            </a:extLst>
          </p:cNvPr>
          <p:cNvSpPr>
            <a:spLocks noGrp="1"/>
          </p:cNvSpPr>
          <p:nvPr>
            <p:ph type="title"/>
          </p:nvPr>
        </p:nvSpPr>
        <p:spPr/>
        <p:txBody>
          <a:bodyPr>
            <a:normAutofit fontScale="90000"/>
          </a:bodyPr>
          <a:lstStyle/>
          <a:p>
            <a:r>
              <a:rPr lang="en-US" dirty="0">
                <a:solidFill>
                  <a:schemeClr val="tx1"/>
                </a:solidFill>
                <a:latin typeface="Bebas Neue"/>
                <a:ea typeface="Bebas Neue"/>
                <a:cs typeface="Bebas Neue"/>
                <a:sym typeface="Bebas Neue"/>
              </a:rPr>
              <a:t>CREATE AN AUGMENTOR COURSE</a:t>
            </a:r>
            <a:endParaRPr lang="en-GB" dirty="0"/>
          </a:p>
        </p:txBody>
      </p:sp>
      <p:sp>
        <p:nvSpPr>
          <p:cNvPr id="3" name="Text Placeholder 2">
            <a:extLst>
              <a:ext uri="{FF2B5EF4-FFF2-40B4-BE49-F238E27FC236}">
                <a16:creationId xmlns:a16="http://schemas.microsoft.com/office/drawing/2014/main" id="{A970665E-65AE-3825-8C79-84F97AAE3645}"/>
              </a:ext>
            </a:extLst>
          </p:cNvPr>
          <p:cNvSpPr>
            <a:spLocks noGrp="1"/>
          </p:cNvSpPr>
          <p:nvPr>
            <p:ph type="body" idx="1"/>
          </p:nvPr>
        </p:nvSpPr>
        <p:spPr>
          <a:xfrm>
            <a:off x="210900" y="1588676"/>
            <a:ext cx="8520600" cy="2778950"/>
          </a:xfrm>
        </p:spPr>
        <p:txBody>
          <a:bodyPr/>
          <a:lstStyle/>
          <a:p>
            <a:pPr marL="114300" indent="0">
              <a:buNone/>
            </a:pPr>
            <a:r>
              <a:rPr lang="en-GB" dirty="0"/>
              <a:t>PHASE I: Establish a connection between augMENTOR and your Learning Management System</a:t>
            </a:r>
          </a:p>
          <a:p>
            <a:pPr marL="114300" indent="0">
              <a:buNone/>
            </a:pPr>
            <a:endParaRPr lang="en-GB" dirty="0"/>
          </a:p>
          <a:p>
            <a:pPr marL="114300" indent="0">
              <a:buNone/>
            </a:pPr>
            <a:r>
              <a:rPr lang="en-GB" dirty="0"/>
              <a:t>PHASE II: Build your augMENTOR course</a:t>
            </a:r>
          </a:p>
          <a:p>
            <a:pPr marL="114300" indent="0">
              <a:buNone/>
            </a:pPr>
            <a:endParaRPr lang="en-GB" dirty="0"/>
          </a:p>
          <a:p>
            <a:pPr marL="114300" indent="0">
              <a:buNone/>
            </a:pPr>
            <a:r>
              <a:rPr lang="en-GB" dirty="0"/>
              <a:t>PHASE III: Have your course imported in augMENTOR</a:t>
            </a:r>
          </a:p>
          <a:p>
            <a:pPr marL="114300" indent="0">
              <a:buNone/>
            </a:pPr>
            <a:endParaRPr lang="en-GB" dirty="0"/>
          </a:p>
          <a:p>
            <a:pPr marL="114300" indent="0">
              <a:buNone/>
            </a:pPr>
            <a:r>
              <a:rPr lang="en-GB" dirty="0"/>
              <a:t>PHASE IV: Use augMENTOR while running your course</a:t>
            </a:r>
          </a:p>
        </p:txBody>
      </p:sp>
      <p:sp>
        <p:nvSpPr>
          <p:cNvPr id="5" name="TextBox 4">
            <a:extLst>
              <a:ext uri="{FF2B5EF4-FFF2-40B4-BE49-F238E27FC236}">
                <a16:creationId xmlns:a16="http://schemas.microsoft.com/office/drawing/2014/main" id="{552ADD7C-67A1-3A46-8BA6-F686B8DFA5D9}"/>
              </a:ext>
            </a:extLst>
          </p:cNvPr>
          <p:cNvSpPr txBox="1"/>
          <p:nvPr/>
        </p:nvSpPr>
        <p:spPr>
          <a:xfrm>
            <a:off x="311700" y="1149312"/>
            <a:ext cx="4572000" cy="307777"/>
          </a:xfrm>
          <a:prstGeom prst="rect">
            <a:avLst/>
          </a:prstGeom>
          <a:noFill/>
        </p:spPr>
        <p:txBody>
          <a:bodyPr wrap="square">
            <a:spAutoFit/>
          </a:bodyPr>
          <a:lstStyle/>
          <a:p>
            <a:r>
              <a:rPr lang="en-GB" b="1" dirty="0">
                <a:latin typeface="Century Gothic" panose="020B0502020202020204" pitchFamily="34" charset="0"/>
              </a:rPr>
              <a:t>The augMENTOR workflow</a:t>
            </a:r>
          </a:p>
        </p:txBody>
      </p:sp>
    </p:spTree>
    <p:extLst>
      <p:ext uri="{BB962C8B-B14F-4D97-AF65-F5344CB8AC3E}">
        <p14:creationId xmlns:p14="http://schemas.microsoft.com/office/powerpoint/2010/main" val="3163415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118D-0C43-DAB4-A11D-98A032A2077A}"/>
              </a:ext>
            </a:extLst>
          </p:cNvPr>
          <p:cNvSpPr>
            <a:spLocks noGrp="1"/>
          </p:cNvSpPr>
          <p:nvPr>
            <p:ph type="title"/>
          </p:nvPr>
        </p:nvSpPr>
        <p:spPr/>
        <p:txBody>
          <a:bodyPr>
            <a:normAutofit fontScale="90000"/>
          </a:bodyPr>
          <a:lstStyle/>
          <a:p>
            <a:r>
              <a:rPr lang="en-GB" dirty="0"/>
              <a:t>PHASE I: augMENTOR – LMS connection</a:t>
            </a:r>
            <a:br>
              <a:rPr lang="en-GB" dirty="0"/>
            </a:br>
            <a:endParaRPr lang="en-GB" dirty="0"/>
          </a:p>
        </p:txBody>
      </p:sp>
      <p:sp>
        <p:nvSpPr>
          <p:cNvPr id="6" name="Text Placeholder 2">
            <a:extLst>
              <a:ext uri="{FF2B5EF4-FFF2-40B4-BE49-F238E27FC236}">
                <a16:creationId xmlns:a16="http://schemas.microsoft.com/office/drawing/2014/main" id="{5D027B48-94F2-8E94-0C85-33609CEF169E}"/>
              </a:ext>
            </a:extLst>
          </p:cNvPr>
          <p:cNvSpPr>
            <a:spLocks noGrp="1"/>
          </p:cNvSpPr>
          <p:nvPr>
            <p:ph type="body" idx="1"/>
          </p:nvPr>
        </p:nvSpPr>
        <p:spPr>
          <a:xfrm>
            <a:off x="311700" y="1181050"/>
            <a:ext cx="8520600" cy="3416400"/>
          </a:xfrm>
        </p:spPr>
        <p:txBody>
          <a:bodyPr>
            <a:normAutofit lnSpcReduction="10000"/>
          </a:bodyPr>
          <a:lstStyle/>
          <a:p>
            <a:r>
              <a:rPr lang="en-GB" dirty="0"/>
              <a:t>To get started you will need to </a:t>
            </a:r>
            <a:r>
              <a:rPr lang="en-GB" b="1" dirty="0"/>
              <a:t>establish a contact </a:t>
            </a:r>
            <a:r>
              <a:rPr lang="en-GB" dirty="0"/>
              <a:t>between your Learning Management System (LMS) and augMENTOR</a:t>
            </a:r>
          </a:p>
          <a:p>
            <a:endParaRPr lang="en-GB" dirty="0"/>
          </a:p>
          <a:p>
            <a:r>
              <a:rPr lang="en-GB" dirty="0"/>
              <a:t>Contact the augMENTOR team to </a:t>
            </a:r>
            <a:r>
              <a:rPr lang="en-GB" b="1" dirty="0"/>
              <a:t>receive instructions</a:t>
            </a:r>
          </a:p>
          <a:p>
            <a:endParaRPr lang="en-GB" dirty="0"/>
          </a:p>
          <a:p>
            <a:r>
              <a:rPr lang="en-GB" dirty="0"/>
              <a:t>Ask your IT administrator to </a:t>
            </a:r>
            <a:r>
              <a:rPr lang="en-GB" b="1" dirty="0"/>
              <a:t>provide the necessary </a:t>
            </a:r>
            <a:br>
              <a:rPr lang="en-GB" b="1" dirty="0"/>
            </a:br>
            <a:r>
              <a:rPr lang="en-GB" b="1" dirty="0"/>
              <a:t>information </a:t>
            </a:r>
            <a:r>
              <a:rPr lang="en-GB" dirty="0"/>
              <a:t>to the augMENTOR team</a:t>
            </a:r>
          </a:p>
          <a:p>
            <a:endParaRPr lang="en-GB" dirty="0"/>
          </a:p>
          <a:p>
            <a:r>
              <a:rPr lang="en-GB" dirty="0"/>
              <a:t>The augMENTOR team will do </a:t>
            </a:r>
            <a:br>
              <a:rPr lang="en-GB" dirty="0"/>
            </a:br>
            <a:r>
              <a:rPr lang="en-GB" dirty="0"/>
              <a:t>the </a:t>
            </a:r>
            <a:r>
              <a:rPr lang="en-GB" b="1" dirty="0"/>
              <a:t>technical setup </a:t>
            </a:r>
            <a:r>
              <a:rPr lang="en-GB" dirty="0"/>
              <a:t>and verify </a:t>
            </a:r>
            <a:br>
              <a:rPr lang="en-GB" dirty="0"/>
            </a:br>
            <a:r>
              <a:rPr lang="en-GB" dirty="0"/>
              <a:t>a stable a secure connection</a:t>
            </a:r>
          </a:p>
        </p:txBody>
      </p:sp>
      <p:sp>
        <p:nvSpPr>
          <p:cNvPr id="8" name="Google Shape;1400;g3a4a37d3511_0_1413">
            <a:extLst>
              <a:ext uri="{FF2B5EF4-FFF2-40B4-BE49-F238E27FC236}">
                <a16:creationId xmlns:a16="http://schemas.microsoft.com/office/drawing/2014/main" id="{122BC61D-C5E9-FEC1-B442-482777FCB133}"/>
              </a:ext>
            </a:extLst>
          </p:cNvPr>
          <p:cNvSpPr/>
          <p:nvPr/>
        </p:nvSpPr>
        <p:spPr>
          <a:xfrm>
            <a:off x="6029325" y="3306159"/>
            <a:ext cx="2802975" cy="1505178"/>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85725" marR="0" lvl="0" algn="ctr" rtl="0">
              <a:lnSpc>
                <a:spcPct val="100000"/>
              </a:lnSpc>
              <a:spcBef>
                <a:spcPts val="0"/>
              </a:spcBef>
              <a:spcAft>
                <a:spcPts val="0"/>
              </a:spcAft>
              <a:buClr>
                <a:srgbClr val="000000"/>
              </a:buClr>
              <a:buSzPts val="1200"/>
              <a:buFont typeface="Arial"/>
              <a:buNone/>
            </a:pPr>
            <a:r>
              <a:rPr lang="en-US" sz="1600" b="0" i="0" u="none" strike="noStrike" cap="none" dirty="0">
                <a:solidFill>
                  <a:schemeClr val="dk1"/>
                </a:solidFill>
                <a:latin typeface="Century Gothic" panose="020B0502020202020204" pitchFamily="34" charset="0"/>
                <a:sym typeface="Arial"/>
              </a:rPr>
              <a:t>Once the connection is established course data will be retrieved periodically without further actions from the educator.</a:t>
            </a:r>
            <a:endParaRPr sz="1600" b="0" i="0" u="none" strike="noStrike" cap="none" dirty="0">
              <a:solidFill>
                <a:srgbClr val="000000"/>
              </a:solidFill>
              <a:latin typeface="Century Gothic" panose="020B0502020202020204" pitchFamily="34" charset="0"/>
              <a:sym typeface="Arial"/>
            </a:endParaRPr>
          </a:p>
        </p:txBody>
      </p:sp>
      <p:pic>
        <p:nvPicPr>
          <p:cNvPr id="10" name="Google Shape;1436;g3a4a37d3511_0_1523">
            <a:extLst>
              <a:ext uri="{FF2B5EF4-FFF2-40B4-BE49-F238E27FC236}">
                <a16:creationId xmlns:a16="http://schemas.microsoft.com/office/drawing/2014/main" id="{DA4F7C23-3064-151F-D441-9E87912F628F}"/>
              </a:ext>
            </a:extLst>
          </p:cNvPr>
          <p:cNvPicPr preferRelativeResize="0"/>
          <p:nvPr/>
        </p:nvPicPr>
        <p:blipFill rotWithShape="1">
          <a:blip r:embed="rId2">
            <a:alphaModFix/>
          </a:blip>
          <a:srcRect/>
          <a:stretch/>
        </p:blipFill>
        <p:spPr>
          <a:xfrm>
            <a:off x="4223329" y="3301604"/>
            <a:ext cx="1992922" cy="1992922"/>
          </a:xfrm>
          <a:prstGeom prst="rect">
            <a:avLst/>
          </a:prstGeom>
          <a:noFill/>
          <a:ln>
            <a:noFill/>
          </a:ln>
        </p:spPr>
      </p:pic>
    </p:spTree>
    <p:extLst>
      <p:ext uri="{BB962C8B-B14F-4D97-AF65-F5344CB8AC3E}">
        <p14:creationId xmlns:p14="http://schemas.microsoft.com/office/powerpoint/2010/main" val="3481018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E578-31BC-54BF-90EB-15C34B892B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42712-BC65-D885-6B78-6A700680423B}"/>
              </a:ext>
            </a:extLst>
          </p:cNvPr>
          <p:cNvSpPr>
            <a:spLocks noGrp="1"/>
          </p:cNvSpPr>
          <p:nvPr>
            <p:ph type="title"/>
          </p:nvPr>
        </p:nvSpPr>
        <p:spPr/>
        <p:txBody>
          <a:bodyPr>
            <a:normAutofit fontScale="90000"/>
          </a:bodyPr>
          <a:lstStyle/>
          <a:p>
            <a:r>
              <a:rPr lang="en-GB" dirty="0"/>
              <a:t>PHASE II: Build your augMENTOR course</a:t>
            </a:r>
          </a:p>
        </p:txBody>
      </p:sp>
      <p:grpSp>
        <p:nvGrpSpPr>
          <p:cNvPr id="4" name="Google Shape;1399;g3a4a37d3511_0_1413">
            <a:extLst>
              <a:ext uri="{FF2B5EF4-FFF2-40B4-BE49-F238E27FC236}">
                <a16:creationId xmlns:a16="http://schemas.microsoft.com/office/drawing/2014/main" id="{A543C1FE-B741-3C72-901D-1D86A545A1AD}"/>
              </a:ext>
            </a:extLst>
          </p:cNvPr>
          <p:cNvGrpSpPr/>
          <p:nvPr/>
        </p:nvGrpSpPr>
        <p:grpSpPr>
          <a:xfrm>
            <a:off x="2322095" y="4043150"/>
            <a:ext cx="5339271" cy="952817"/>
            <a:chOff x="3997519" y="649944"/>
            <a:chExt cx="4983614" cy="952817"/>
          </a:xfrm>
          <a:solidFill>
            <a:srgbClr val="FFD83C"/>
          </a:solidFill>
        </p:grpSpPr>
        <p:sp>
          <p:nvSpPr>
            <p:cNvPr id="5" name="Google Shape;1400;g3a4a37d3511_0_1413">
              <a:extLst>
                <a:ext uri="{FF2B5EF4-FFF2-40B4-BE49-F238E27FC236}">
                  <a16:creationId xmlns:a16="http://schemas.microsoft.com/office/drawing/2014/main" id="{E1EFA34C-786D-39F9-0CDE-4190488CC72F}"/>
                </a:ext>
              </a:extLst>
            </p:cNvPr>
            <p:cNvSpPr/>
            <p:nvPr/>
          </p:nvSpPr>
          <p:spPr>
            <a:xfrm>
              <a:off x="3997519" y="649944"/>
              <a:ext cx="4983614" cy="952817"/>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536575" marR="0" lvl="0"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panose="020B0502020202020204" pitchFamily="34" charset="0"/>
                  <a:sym typeface="Arial"/>
                </a:rPr>
                <a:t>augMENTOR is currently mapped with Moodle. Follow these guidelines to setup an augMENTOR course in Moodle.</a:t>
              </a:r>
              <a:br>
                <a:rPr lang="en-US" sz="1200" b="0" i="0" u="none" strike="noStrike" cap="none" dirty="0">
                  <a:solidFill>
                    <a:schemeClr val="dk1"/>
                  </a:solidFill>
                  <a:latin typeface="Century Gothic" panose="020B0502020202020204" pitchFamily="34" charset="0"/>
                  <a:sym typeface="Arial"/>
                </a:rPr>
              </a:br>
              <a:r>
                <a:rPr lang="en-US" sz="1200" b="0" i="0" u="none" strike="noStrike" cap="none" dirty="0">
                  <a:solidFill>
                    <a:schemeClr val="dk1"/>
                  </a:solidFill>
                  <a:latin typeface="Century Gothic" panose="020B0502020202020204" pitchFamily="34" charset="0"/>
                  <a:sym typeface="Arial"/>
                </a:rPr>
                <a:t>For other LMSs you will need further assistance from the augMENTOR team.</a:t>
              </a:r>
              <a:endParaRPr sz="1200" b="0" i="0" u="none" strike="noStrike" cap="none" dirty="0">
                <a:solidFill>
                  <a:srgbClr val="000000"/>
                </a:solidFill>
                <a:latin typeface="Century Gothic" panose="020B0502020202020204" pitchFamily="34" charset="0"/>
                <a:sym typeface="Arial"/>
              </a:endParaRPr>
            </a:p>
          </p:txBody>
        </p:sp>
        <p:pic>
          <p:nvPicPr>
            <p:cNvPr id="6" name="Google Shape;1401;g3a4a37d3511_0_1413" descr="Exclamation mark with solid fill">
              <a:extLst>
                <a:ext uri="{FF2B5EF4-FFF2-40B4-BE49-F238E27FC236}">
                  <a16:creationId xmlns:a16="http://schemas.microsoft.com/office/drawing/2014/main" id="{92951BBA-AEA7-F4F4-4DEB-804A10CEECE2}"/>
                </a:ext>
              </a:extLst>
            </p:cNvPr>
            <p:cNvPicPr preferRelativeResize="0"/>
            <p:nvPr/>
          </p:nvPicPr>
          <p:blipFill rotWithShape="1">
            <a:blip r:embed="rId2">
              <a:alphaModFix/>
            </a:blip>
            <a:srcRect/>
            <a:stretch/>
          </p:blipFill>
          <p:spPr>
            <a:xfrm>
              <a:off x="4078540" y="877038"/>
              <a:ext cx="498628" cy="498628"/>
            </a:xfrm>
            <a:prstGeom prst="rect">
              <a:avLst/>
            </a:prstGeom>
            <a:grpFill/>
            <a:ln>
              <a:noFill/>
            </a:ln>
          </p:spPr>
        </p:pic>
      </p:grpSp>
      <p:pic>
        <p:nvPicPr>
          <p:cNvPr id="7" name="Google Shape;1436;g3a4a37d3511_0_1523">
            <a:extLst>
              <a:ext uri="{FF2B5EF4-FFF2-40B4-BE49-F238E27FC236}">
                <a16:creationId xmlns:a16="http://schemas.microsoft.com/office/drawing/2014/main" id="{FFDE6012-F047-6E3A-76C9-53C4935CB3D2}"/>
              </a:ext>
            </a:extLst>
          </p:cNvPr>
          <p:cNvPicPr preferRelativeResize="0"/>
          <p:nvPr/>
        </p:nvPicPr>
        <p:blipFill rotWithShape="1">
          <a:blip r:embed="rId3">
            <a:alphaModFix/>
          </a:blip>
          <a:srcRect/>
          <a:stretch/>
        </p:blipFill>
        <p:spPr>
          <a:xfrm flipH="1">
            <a:off x="7396839" y="3432235"/>
            <a:ext cx="1992922" cy="1992922"/>
          </a:xfrm>
          <a:prstGeom prst="rect">
            <a:avLst/>
          </a:prstGeom>
          <a:noFill/>
          <a:ln>
            <a:noFill/>
          </a:ln>
        </p:spPr>
      </p:pic>
      <p:sp>
        <p:nvSpPr>
          <p:cNvPr id="8" name="Google Shape;1487;g3a4a37d3511_0_1574">
            <a:extLst>
              <a:ext uri="{FF2B5EF4-FFF2-40B4-BE49-F238E27FC236}">
                <a16:creationId xmlns:a16="http://schemas.microsoft.com/office/drawing/2014/main" id="{E30461AD-4BA6-86E1-AD10-D06BD91160E7}"/>
              </a:ext>
            </a:extLst>
          </p:cNvPr>
          <p:cNvSpPr txBox="1">
            <a:spLocks/>
          </p:cNvSpPr>
          <p:nvPr/>
        </p:nvSpPr>
        <p:spPr>
          <a:xfrm>
            <a:off x="0" y="939499"/>
            <a:ext cx="8520600"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tx1"/>
              </a:buClr>
              <a:buSzPts val="1800"/>
              <a:buFont typeface="Arial" panose="020B0604020202020204" pitchFamily="34" charset="0"/>
              <a:buChar char="•"/>
              <a:defRPr sz="1800" b="0" i="0" u="none" strike="noStrike" cap="none">
                <a:solidFill>
                  <a:schemeClr val="tx1"/>
                </a:solidFill>
                <a:latin typeface="Century Gothic" panose="020B0502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32885" indent="-285750">
              <a:buSzPct val="108108"/>
            </a:pPr>
            <a:r>
              <a:rPr lang="en-US" dirty="0"/>
              <a:t>Once the connection with augMENTOR is set it time to build your augMENTOR course in your LMS.</a:t>
            </a:r>
          </a:p>
          <a:p>
            <a:pPr marL="532885" indent="-285750">
              <a:buSzPct val="108108"/>
            </a:pPr>
            <a:endParaRPr lang="en-US" dirty="0"/>
          </a:p>
          <a:p>
            <a:pPr marL="532885" indent="-285750">
              <a:buSzPct val="108108"/>
            </a:pPr>
            <a:r>
              <a:rPr lang="en-US" dirty="0"/>
              <a:t>Follow the TESA framework to prepare your educational course</a:t>
            </a:r>
          </a:p>
          <a:p>
            <a:pPr marL="532885" indent="-285750">
              <a:buSzPct val="108108"/>
            </a:pPr>
            <a:endParaRPr lang="en-US" dirty="0"/>
          </a:p>
          <a:p>
            <a:pPr marL="532885" indent="-285750">
              <a:buSzPct val="108108"/>
            </a:pPr>
            <a:r>
              <a:rPr lang="en-US" dirty="0"/>
              <a:t>Create the rubrics of your course based on the creative pedagogy strategy</a:t>
            </a:r>
          </a:p>
          <a:p>
            <a:pPr marL="532885" indent="-285750">
              <a:buSzPct val="108108"/>
            </a:pPr>
            <a:endParaRPr lang="en-US" dirty="0"/>
          </a:p>
          <a:p>
            <a:pPr marL="532885" indent="-285750">
              <a:buSzPct val="108108"/>
            </a:pPr>
            <a:r>
              <a:rPr lang="en-US" dirty="0"/>
              <a:t>Parse your course in the LMS, following the instructions that follow.</a:t>
            </a:r>
          </a:p>
          <a:p>
            <a:pPr marL="247135" indent="0">
              <a:buSzPct val="108108"/>
              <a:buNone/>
            </a:pPr>
            <a:r>
              <a:rPr lang="en-US" dirty="0"/>
              <a:t> </a:t>
            </a:r>
          </a:p>
          <a:p>
            <a:pPr marL="247135" indent="0">
              <a:buSzPct val="108108"/>
              <a:buNone/>
            </a:pPr>
            <a:endParaRPr lang="en-US" dirty="0"/>
          </a:p>
          <a:p>
            <a:pPr marL="247135" indent="0">
              <a:buSzPct val="108108"/>
              <a:buNone/>
            </a:pPr>
            <a:endParaRPr lang="en-US" dirty="0"/>
          </a:p>
        </p:txBody>
      </p:sp>
    </p:spTree>
    <p:extLst>
      <p:ext uri="{BB962C8B-B14F-4D97-AF65-F5344CB8AC3E}">
        <p14:creationId xmlns:p14="http://schemas.microsoft.com/office/powerpoint/2010/main" val="15231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5695-6FBB-DC39-161A-D942C7DE8EB7}"/>
              </a:ext>
            </a:extLst>
          </p:cNvPr>
          <p:cNvSpPr>
            <a:spLocks noGrp="1"/>
          </p:cNvSpPr>
          <p:nvPr>
            <p:ph type="title"/>
          </p:nvPr>
        </p:nvSpPr>
        <p:spPr/>
        <p:txBody>
          <a:bodyPr>
            <a:normAutofit fontScale="90000"/>
          </a:bodyPr>
          <a:lstStyle/>
          <a:p>
            <a:r>
              <a:rPr lang="en-GB" dirty="0"/>
              <a:t>PHASE II: Build your augMENTOR course</a:t>
            </a:r>
          </a:p>
        </p:txBody>
      </p:sp>
      <p:sp>
        <p:nvSpPr>
          <p:cNvPr id="8" name="Google Shape;1487;g3a4a37d3511_0_1574">
            <a:extLst>
              <a:ext uri="{FF2B5EF4-FFF2-40B4-BE49-F238E27FC236}">
                <a16:creationId xmlns:a16="http://schemas.microsoft.com/office/drawing/2014/main" id="{42080ED7-3312-6B7D-0B55-D137D2AD2EE6}"/>
              </a:ext>
            </a:extLst>
          </p:cNvPr>
          <p:cNvSpPr txBox="1">
            <a:spLocks/>
          </p:cNvSpPr>
          <p:nvPr/>
        </p:nvSpPr>
        <p:spPr>
          <a:xfrm>
            <a:off x="0" y="939499"/>
            <a:ext cx="8520600" cy="3416400"/>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tx1"/>
              </a:buClr>
              <a:buSzPts val="1800"/>
              <a:buFont typeface="Arial" panose="020B0604020202020204" pitchFamily="34" charset="0"/>
              <a:buChar char="•"/>
              <a:defRPr sz="1800" b="0" i="0" u="none" strike="noStrike" cap="none">
                <a:solidFill>
                  <a:schemeClr val="tx1"/>
                </a:solidFill>
                <a:latin typeface="Century Gothic" panose="020B0502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7135" indent="0">
              <a:buSzPct val="108108"/>
              <a:buNone/>
            </a:pPr>
            <a:r>
              <a:rPr lang="en-US" b="1" dirty="0"/>
              <a:t>1. Activities selection</a:t>
            </a:r>
            <a:br>
              <a:rPr lang="en-US" b="1" dirty="0"/>
            </a:br>
            <a:r>
              <a:rPr lang="en-US" dirty="0"/>
              <a:t>Courses should only include the following activity/resource types (linked to TESA Phase D):</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Resources (links, texts, videos)</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Assignments</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Forum</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Quiz</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SCORM</a:t>
            </a:r>
          </a:p>
          <a:p>
            <a:pPr marL="985967" lvl="1" indent="-285750">
              <a:buSzPct val="108107"/>
              <a:buFont typeface="Arial" panose="020B0604020202020204" pitchFamily="34" charset="0"/>
              <a:buChar char="•"/>
            </a:pPr>
            <a:r>
              <a:rPr lang="en-US" dirty="0">
                <a:solidFill>
                  <a:schemeClr val="tx1"/>
                </a:solidFill>
                <a:latin typeface="Century Gothic" panose="020B0502020202020204" pitchFamily="34" charset="0"/>
              </a:rPr>
              <a:t>Feedback (only for pre-post questionnaire and mental effort questions as indicated below)</a:t>
            </a:r>
          </a:p>
          <a:p>
            <a:pPr marL="532885" indent="-285750">
              <a:buSzPct val="108108"/>
            </a:pPr>
            <a:endParaRPr lang="en-US" dirty="0"/>
          </a:p>
          <a:p>
            <a:pPr marL="532885" indent="-285750">
              <a:buSzPct val="108108"/>
            </a:pPr>
            <a:r>
              <a:rPr lang="en-US" dirty="0"/>
              <a:t>Educators can reuse these in any combination and as many times as they find useful</a:t>
            </a:r>
          </a:p>
          <a:p>
            <a:pPr marL="247135" indent="0">
              <a:buSzPct val="108108"/>
              <a:buNone/>
            </a:pPr>
            <a:endParaRPr lang="en-US" dirty="0"/>
          </a:p>
        </p:txBody>
      </p:sp>
    </p:spTree>
    <p:extLst>
      <p:ext uri="{BB962C8B-B14F-4D97-AF65-F5344CB8AC3E}">
        <p14:creationId xmlns:p14="http://schemas.microsoft.com/office/powerpoint/2010/main" val="3107966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6" name="Google Shape;1496;g3a4a37d3511_0_1582"/>
          <p:cNvSpPr txBox="1">
            <a:spLocks noGrp="1"/>
          </p:cNvSpPr>
          <p:nvPr>
            <p:ph type="body" idx="1"/>
          </p:nvPr>
        </p:nvSpPr>
        <p:spPr>
          <a:xfrm>
            <a:off x="167320" y="1279834"/>
            <a:ext cx="8400285" cy="3472634"/>
          </a:xfrm>
          <a:prstGeom prst="rect">
            <a:avLst/>
          </a:prstGeom>
          <a:noFill/>
          <a:ln>
            <a:noFill/>
          </a:ln>
        </p:spPr>
        <p:txBody>
          <a:bodyPr spcFirstLastPara="1" wrap="square" lIns="91425" tIns="91425" rIns="91425" bIns="91425" anchor="t" anchorCtr="0">
            <a:normAutofit/>
          </a:bodyPr>
          <a:lstStyle/>
          <a:p>
            <a:pPr marL="228600" lvl="0" indent="0" algn="l" rtl="0">
              <a:lnSpc>
                <a:spcPct val="115000"/>
              </a:lnSpc>
              <a:spcBef>
                <a:spcPts val="0"/>
              </a:spcBef>
              <a:spcAft>
                <a:spcPts val="0"/>
              </a:spcAft>
              <a:buSzPts val="1800"/>
              <a:buNone/>
            </a:pPr>
            <a:r>
              <a:rPr lang="en-GB" dirty="0">
                <a:solidFill>
                  <a:schemeClr val="dk1"/>
                </a:solidFill>
              </a:rPr>
              <a:t>For the AI to establish an initial learner profile and monitor cognitive factors over time, two specific elements must be included in the course design:</a:t>
            </a:r>
            <a:endParaRPr dirty="0"/>
          </a:p>
          <a:p>
            <a:pPr marL="514350" indent="-285750">
              <a:buSzPts val="1400"/>
            </a:pPr>
            <a:r>
              <a:rPr lang="en-GB" dirty="0">
                <a:solidFill>
                  <a:schemeClr val="dk1"/>
                </a:solidFill>
                <a:latin typeface="Century Gothic" panose="020B0502020202020204" pitchFamily="34" charset="0"/>
              </a:rPr>
              <a:t>Pre-post questionnaires</a:t>
            </a:r>
            <a:endParaRPr dirty="0">
              <a:latin typeface="Century Gothic" panose="020B0502020202020204" pitchFamily="34" charset="0"/>
            </a:endParaRPr>
          </a:p>
          <a:p>
            <a:pPr marL="971550" lvl="1" indent="-285750">
              <a:buFont typeface="Courier New" panose="02070309020205020404" pitchFamily="49" charset="0"/>
              <a:buChar char="o"/>
            </a:pPr>
            <a:r>
              <a:rPr lang="en-GB" dirty="0">
                <a:solidFill>
                  <a:schemeClr val="dk1"/>
                </a:solidFill>
                <a:latin typeface="Century Gothic" panose="020B0502020202020204" pitchFamily="34" charset="0"/>
              </a:rPr>
              <a:t>The course must start and end with the same questionnaire.</a:t>
            </a:r>
            <a:endParaRPr dirty="0">
              <a:latin typeface="Century Gothic" panose="020B0502020202020204" pitchFamily="34" charset="0"/>
            </a:endParaRPr>
          </a:p>
          <a:p>
            <a:pPr marL="971550" lvl="1" indent="-285750">
              <a:buFont typeface="Courier New" panose="02070309020205020404" pitchFamily="49" charset="0"/>
              <a:buChar char="o"/>
            </a:pPr>
            <a:r>
              <a:rPr lang="en-GB" dirty="0">
                <a:solidFill>
                  <a:schemeClr val="dk1"/>
                </a:solidFill>
                <a:latin typeface="Century Gothic" panose="020B0502020202020204" pitchFamily="34" charset="0"/>
              </a:rPr>
              <a:t>Linked to TESA Phase B (Cognitive Analysis).</a:t>
            </a:r>
            <a:endParaRPr dirty="0">
              <a:latin typeface="Century Gothic" panose="020B0502020202020204" pitchFamily="34" charset="0"/>
            </a:endParaRPr>
          </a:p>
          <a:p>
            <a:pPr marL="971550" lvl="1" indent="-285750">
              <a:buFont typeface="Courier New" panose="02070309020205020404" pitchFamily="49" charset="0"/>
              <a:buChar char="o"/>
            </a:pPr>
            <a:r>
              <a:rPr lang="en-GB" dirty="0">
                <a:solidFill>
                  <a:schemeClr val="dk1"/>
                </a:solidFill>
                <a:latin typeface="Century Gothic" panose="020B0502020202020204" pitchFamily="34" charset="0"/>
              </a:rPr>
              <a:t>Used to assess learners’ current level (cognitive + 4Cs).</a:t>
            </a:r>
            <a:endParaRPr dirty="0">
              <a:latin typeface="Century Gothic" panose="020B0502020202020204" pitchFamily="34" charset="0"/>
            </a:endParaRPr>
          </a:p>
          <a:p>
            <a:pPr marL="971550" lvl="1" indent="-285750">
              <a:buFont typeface="Courier New" panose="02070309020205020404" pitchFamily="49" charset="0"/>
              <a:buChar char="o"/>
            </a:pPr>
            <a:r>
              <a:rPr lang="en-GB" dirty="0">
                <a:solidFill>
                  <a:schemeClr val="dk1"/>
                </a:solidFill>
                <a:latin typeface="Century Gothic" panose="020B0502020202020204" pitchFamily="34" charset="0"/>
              </a:rPr>
              <a:t>Questions may change slightly in wording, but answer options must remain identical.</a:t>
            </a:r>
            <a:endParaRPr dirty="0">
              <a:latin typeface="Century Gothic" panose="020B0502020202020204" pitchFamily="34" charset="0"/>
            </a:endParaRPr>
          </a:p>
          <a:p>
            <a:pPr marL="971550" lvl="1" indent="-285750">
              <a:buFont typeface="Courier New" panose="02070309020205020404" pitchFamily="49" charset="0"/>
              <a:buChar char="o"/>
            </a:pPr>
            <a:r>
              <a:rPr lang="en-GB" dirty="0">
                <a:solidFill>
                  <a:schemeClr val="dk1"/>
                </a:solidFill>
                <a:latin typeface="Century Gothic" panose="020B0502020202020204" pitchFamily="34" charset="0"/>
              </a:rPr>
              <a:t>Answers must be ordinal (e.g. Very Low – Low – Average – High – Very High)</a:t>
            </a:r>
          </a:p>
          <a:p>
            <a:pPr marL="971550" lvl="1" indent="-285750">
              <a:buFont typeface="Arial" panose="020B0604020202020204" pitchFamily="34" charset="0"/>
              <a:buChar char="•"/>
            </a:pPr>
            <a:endParaRPr dirty="0">
              <a:latin typeface="Century Gothic" panose="020B0502020202020204" pitchFamily="34" charset="0"/>
            </a:endParaRPr>
          </a:p>
        </p:txBody>
      </p:sp>
      <p:sp>
        <p:nvSpPr>
          <p:cNvPr id="2" name="Title 1">
            <a:extLst>
              <a:ext uri="{FF2B5EF4-FFF2-40B4-BE49-F238E27FC236}">
                <a16:creationId xmlns:a16="http://schemas.microsoft.com/office/drawing/2014/main" id="{AA45E823-3100-12B0-BC0E-C28A70CA95EA}"/>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Bebas Neue" panose="020B0606020202050201" pitchFamily="34" charset="0"/>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a:t>PHASE II: Build your augMENTOR course</a:t>
            </a:r>
            <a:endParaRPr lang="en-GB" dirty="0"/>
          </a:p>
        </p:txBody>
      </p:sp>
      <p:sp>
        <p:nvSpPr>
          <p:cNvPr id="3" name="Text Placeholder 2">
            <a:extLst>
              <a:ext uri="{FF2B5EF4-FFF2-40B4-BE49-F238E27FC236}">
                <a16:creationId xmlns:a16="http://schemas.microsoft.com/office/drawing/2014/main" id="{9E97FFDA-46FE-610B-FE01-00D84A448EFF}"/>
              </a:ext>
            </a:extLst>
          </p:cNvPr>
          <p:cNvSpPr txBox="1">
            <a:spLocks/>
          </p:cNvSpPr>
          <p:nvPr/>
        </p:nvSpPr>
        <p:spPr>
          <a:xfrm>
            <a:off x="311700" y="863550"/>
            <a:ext cx="8520600"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tx1"/>
              </a:buClr>
              <a:buSzPts val="1800"/>
              <a:buFont typeface="Arial" panose="020B0604020202020204" pitchFamily="34" charset="0"/>
              <a:buChar char="•"/>
              <a:defRPr sz="1800" b="0" i="0" u="none" strike="noStrike" cap="none">
                <a:solidFill>
                  <a:schemeClr val="tx1"/>
                </a:solidFill>
                <a:latin typeface="Century Gothic" panose="020B0502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panose="020B0604020202020204" pitchFamily="34" charset="0"/>
              <a:buNone/>
            </a:pPr>
            <a:r>
              <a:rPr lang="en-US" b="1" dirty="0"/>
              <a:t>2. Setup: Pre-Post assessment and mental effort</a:t>
            </a:r>
          </a:p>
          <a:p>
            <a:pPr marL="114300" indent="0">
              <a:buFont typeface="Arial" panose="020B0604020202020204" pitchFamily="34" charset="0"/>
              <a:buNone/>
            </a:pPr>
            <a:endParaRPr lang="en-US" b="1" dirty="0"/>
          </a:p>
          <a:p>
            <a:pPr marL="114300" indent="0">
              <a:buFont typeface="Arial" panose="020B0604020202020204" pitchFamily="34" charset="0"/>
              <a:buNone/>
            </a:pPr>
            <a:endParaRPr lang="en-GB" dirty="0"/>
          </a:p>
        </p:txBody>
      </p:sp>
      <p:grpSp>
        <p:nvGrpSpPr>
          <p:cNvPr id="6" name="Google Shape;1399;g3a4a37d3511_0_1413">
            <a:extLst>
              <a:ext uri="{FF2B5EF4-FFF2-40B4-BE49-F238E27FC236}">
                <a16:creationId xmlns:a16="http://schemas.microsoft.com/office/drawing/2014/main" id="{2B36801B-09BF-92DB-8619-27D88C3E2837}"/>
              </a:ext>
            </a:extLst>
          </p:cNvPr>
          <p:cNvGrpSpPr/>
          <p:nvPr/>
        </p:nvGrpSpPr>
        <p:grpSpPr>
          <a:xfrm>
            <a:off x="2117557" y="4043150"/>
            <a:ext cx="5543810" cy="952817"/>
            <a:chOff x="3806605" y="649944"/>
            <a:chExt cx="5174528" cy="952817"/>
          </a:xfrm>
          <a:solidFill>
            <a:srgbClr val="FFD83C"/>
          </a:solidFill>
        </p:grpSpPr>
        <p:sp>
          <p:nvSpPr>
            <p:cNvPr id="7" name="Google Shape;1400;g3a4a37d3511_0_1413">
              <a:extLst>
                <a:ext uri="{FF2B5EF4-FFF2-40B4-BE49-F238E27FC236}">
                  <a16:creationId xmlns:a16="http://schemas.microsoft.com/office/drawing/2014/main" id="{5C405D78-87D1-86C8-C2F6-9F606F7FADEF}"/>
                </a:ext>
              </a:extLst>
            </p:cNvPr>
            <p:cNvSpPr/>
            <p:nvPr/>
          </p:nvSpPr>
          <p:spPr>
            <a:xfrm>
              <a:off x="3806605" y="649944"/>
              <a:ext cx="5174528" cy="952817"/>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452438">
                <a:tabLst>
                  <a:tab pos="452438" algn="l"/>
                </a:tabLst>
              </a:pPr>
              <a:r>
                <a:rPr lang="en-US" sz="1200" b="0" i="0" u="none" strike="noStrike" cap="none" dirty="0">
                  <a:solidFill>
                    <a:schemeClr val="dk1"/>
                  </a:solidFill>
                  <a:latin typeface="Century Gothic" panose="020B0502020202020204" pitchFamily="34" charset="0"/>
                  <a:sym typeface="Arial"/>
                </a:rPr>
                <a:t>Use content type ‘Feedback</a:t>
              </a:r>
              <a:r>
                <a:rPr lang="en-US" sz="1200" dirty="0">
                  <a:solidFill>
                    <a:schemeClr val="dk1"/>
                  </a:solidFill>
                  <a:latin typeface="Century Gothic" panose="020B0502020202020204" pitchFamily="34" charset="0"/>
                </a:rPr>
                <a:t>’ for the pre-post questionnaires and ensure that under ‘Question and submission settings’ section  the ‘Record user names’  section is not set to ‘Anonymous’.</a:t>
              </a:r>
            </a:p>
          </p:txBody>
        </p:sp>
        <p:pic>
          <p:nvPicPr>
            <p:cNvPr id="8" name="Google Shape;1401;g3a4a37d3511_0_1413" descr="Exclamation mark with solid fill">
              <a:extLst>
                <a:ext uri="{FF2B5EF4-FFF2-40B4-BE49-F238E27FC236}">
                  <a16:creationId xmlns:a16="http://schemas.microsoft.com/office/drawing/2014/main" id="{23798551-DFD1-0221-4CF7-B8C6E4721C9B}"/>
                </a:ext>
              </a:extLst>
            </p:cNvPr>
            <p:cNvPicPr preferRelativeResize="0"/>
            <p:nvPr/>
          </p:nvPicPr>
          <p:blipFill rotWithShape="1">
            <a:blip r:embed="rId3">
              <a:alphaModFix/>
            </a:blip>
            <a:srcRect/>
            <a:stretch/>
          </p:blipFill>
          <p:spPr>
            <a:xfrm>
              <a:off x="3806605" y="886744"/>
              <a:ext cx="498628" cy="498628"/>
            </a:xfrm>
            <a:prstGeom prst="rect">
              <a:avLst/>
            </a:prstGeom>
            <a:grpFill/>
            <a:ln>
              <a:noFill/>
            </a:ln>
          </p:spPr>
        </p:pic>
      </p:grpSp>
      <p:pic>
        <p:nvPicPr>
          <p:cNvPr id="9" name="Google Shape;1436;g3a4a37d3511_0_1523">
            <a:extLst>
              <a:ext uri="{FF2B5EF4-FFF2-40B4-BE49-F238E27FC236}">
                <a16:creationId xmlns:a16="http://schemas.microsoft.com/office/drawing/2014/main" id="{BA32E323-8172-DD2E-CE5F-71C356B99F73}"/>
              </a:ext>
            </a:extLst>
          </p:cNvPr>
          <p:cNvPicPr preferRelativeResize="0"/>
          <p:nvPr/>
        </p:nvPicPr>
        <p:blipFill rotWithShape="1">
          <a:blip r:embed="rId4">
            <a:alphaModFix/>
          </a:blip>
          <a:srcRect/>
          <a:stretch/>
        </p:blipFill>
        <p:spPr>
          <a:xfrm flipH="1">
            <a:off x="7396839" y="3432235"/>
            <a:ext cx="1992922" cy="19929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aphicFrame>
        <p:nvGraphicFramePr>
          <p:cNvPr id="1506" name="Google Shape;1506;g3a4a37d3511_0_1590"/>
          <p:cNvGraphicFramePr/>
          <p:nvPr>
            <p:extLst>
              <p:ext uri="{D42A27DB-BD31-4B8C-83A1-F6EECF244321}">
                <p14:modId xmlns:p14="http://schemas.microsoft.com/office/powerpoint/2010/main" val="107560049"/>
              </p:ext>
            </p:extLst>
          </p:nvPr>
        </p:nvGraphicFramePr>
        <p:xfrm>
          <a:off x="3735900" y="1090734"/>
          <a:ext cx="5311440" cy="3928270"/>
        </p:xfrm>
        <a:graphic>
          <a:graphicData uri="http://schemas.openxmlformats.org/drawingml/2006/table">
            <a:tbl>
              <a:tblPr firstRow="1" bandRow="1">
                <a:noFill/>
                <a:tableStyleId>{6F340549-622E-470D-AAEA-F627219B8416}</a:tableStyleId>
              </a:tblPr>
              <a:tblGrid>
                <a:gridCol w="1082842">
                  <a:extLst>
                    <a:ext uri="{9D8B030D-6E8A-4147-A177-3AD203B41FA5}">
                      <a16:colId xmlns:a16="http://schemas.microsoft.com/office/drawing/2014/main" val="20000"/>
                    </a:ext>
                  </a:extLst>
                </a:gridCol>
                <a:gridCol w="757990">
                  <a:extLst>
                    <a:ext uri="{9D8B030D-6E8A-4147-A177-3AD203B41FA5}">
                      <a16:colId xmlns:a16="http://schemas.microsoft.com/office/drawing/2014/main" val="20001"/>
                    </a:ext>
                  </a:extLst>
                </a:gridCol>
                <a:gridCol w="3470608">
                  <a:extLst>
                    <a:ext uri="{9D8B030D-6E8A-4147-A177-3AD203B41FA5}">
                      <a16:colId xmlns:a16="http://schemas.microsoft.com/office/drawing/2014/main" val="20002"/>
                    </a:ext>
                  </a:extLst>
                </a:gridCol>
              </a:tblGrid>
              <a:tr h="297689">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Effort level</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Value</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Text</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51749">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Extremely Low</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1</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Extremely low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Very Low</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2</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Very low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Low</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3</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Low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Relatively Low</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4</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Relatively low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Neutral</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5</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Neither low nor high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3242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Relatively High</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6</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Relatively high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High</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7</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High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310156">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Very High</a:t>
                      </a:r>
                      <a:endParaRPr sz="1400" u="none" strike="noStrike" cap="none">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8</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Very high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43338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Extremely High</a:t>
                      </a:r>
                      <a:endParaRPr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9</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Extremely high intellectual effort</a:t>
                      </a:r>
                      <a:endParaRPr sz="1400" u="none" strike="noStrike" cap="none" dirty="0">
                        <a:latin typeface="Century Gothic" panose="020B0502020202020204" pitchFamily="34" charset="0"/>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bl>
          </a:graphicData>
        </a:graphic>
      </p:graphicFrame>
      <p:sp>
        <p:nvSpPr>
          <p:cNvPr id="3" name="TextBox 2">
            <a:extLst>
              <a:ext uri="{FF2B5EF4-FFF2-40B4-BE49-F238E27FC236}">
                <a16:creationId xmlns:a16="http://schemas.microsoft.com/office/drawing/2014/main" id="{93F95015-4933-B608-FFF1-DF2A20C386B2}"/>
              </a:ext>
            </a:extLst>
          </p:cNvPr>
          <p:cNvSpPr txBox="1"/>
          <p:nvPr/>
        </p:nvSpPr>
        <p:spPr>
          <a:xfrm>
            <a:off x="96660" y="1267814"/>
            <a:ext cx="3306191" cy="1815882"/>
          </a:xfrm>
          <a:prstGeom prst="rect">
            <a:avLst/>
          </a:prstGeom>
          <a:noFill/>
        </p:spPr>
        <p:txBody>
          <a:bodyPr wrap="square">
            <a:spAutoFit/>
          </a:bodyPr>
          <a:lstStyle/>
          <a:p>
            <a:pPr marL="274638">
              <a:buSzPts val="1400"/>
            </a:pPr>
            <a:r>
              <a:rPr lang="en-US" b="1" dirty="0">
                <a:solidFill>
                  <a:schemeClr val="dk1"/>
                </a:solidFill>
                <a:latin typeface="Century Gothic" panose="020B0502020202020204" pitchFamily="34" charset="0"/>
              </a:rPr>
              <a:t>Mental effort question: </a:t>
            </a:r>
            <a:br>
              <a:rPr lang="en-US" b="1" dirty="0">
                <a:solidFill>
                  <a:schemeClr val="dk1"/>
                </a:solidFill>
                <a:latin typeface="Century Gothic" panose="020B0502020202020204" pitchFamily="34" charset="0"/>
              </a:rPr>
            </a:br>
            <a:r>
              <a:rPr lang="en-US" dirty="0">
                <a:solidFill>
                  <a:schemeClr val="dk1"/>
                </a:solidFill>
                <a:latin typeface="Century Gothic" panose="020B0502020202020204" pitchFamily="34" charset="0"/>
              </a:rPr>
              <a:t>At the end of each module, a single question that measures the perceived mental effort expended to complete the thematic section needs to be included, using the following scale:</a:t>
            </a:r>
            <a:endParaRPr lang="en-US" dirty="0">
              <a:latin typeface="Century Gothic" panose="020B0502020202020204" pitchFamily="34" charset="0"/>
            </a:endParaRPr>
          </a:p>
        </p:txBody>
      </p:sp>
      <p:sp>
        <p:nvSpPr>
          <p:cNvPr id="6" name="Title 1">
            <a:extLst>
              <a:ext uri="{FF2B5EF4-FFF2-40B4-BE49-F238E27FC236}">
                <a16:creationId xmlns:a16="http://schemas.microsoft.com/office/drawing/2014/main" id="{EE7C262F-6A01-01DC-3889-09754C0C7C39}"/>
              </a:ext>
            </a:extLst>
          </p:cNvPr>
          <p:cNvSpPr txBox="1">
            <a:spLocks/>
          </p:cNvSpPr>
          <p:nvPr/>
        </p:nvSpPr>
        <p:spPr>
          <a:xfrm>
            <a:off x="311700" y="124496"/>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Bebas Neue" panose="020B0606020202050201" pitchFamily="34" charset="0"/>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dirty="0"/>
              <a:t>PHASE II: Build your augMENTOR course</a:t>
            </a:r>
          </a:p>
        </p:txBody>
      </p:sp>
      <p:sp>
        <p:nvSpPr>
          <p:cNvPr id="7" name="Text Placeholder 2">
            <a:extLst>
              <a:ext uri="{FF2B5EF4-FFF2-40B4-BE49-F238E27FC236}">
                <a16:creationId xmlns:a16="http://schemas.microsoft.com/office/drawing/2014/main" id="{3FBB3E78-2AC4-AFF9-57A4-5519FBDCCF38}"/>
              </a:ext>
            </a:extLst>
          </p:cNvPr>
          <p:cNvSpPr txBox="1">
            <a:spLocks/>
          </p:cNvSpPr>
          <p:nvPr/>
        </p:nvSpPr>
        <p:spPr>
          <a:xfrm>
            <a:off x="311700" y="543021"/>
            <a:ext cx="8520600"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tx1"/>
              </a:buClr>
              <a:buSzPts val="1800"/>
              <a:buFont typeface="Arial" panose="020B0604020202020204" pitchFamily="34" charset="0"/>
              <a:buChar char="•"/>
              <a:defRPr sz="1800" b="0" i="0" u="none" strike="noStrike" cap="none">
                <a:solidFill>
                  <a:schemeClr val="tx1"/>
                </a:solidFill>
                <a:latin typeface="Century Gothic" panose="020B0502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panose="020B0604020202020204" pitchFamily="34" charset="0"/>
              <a:buNone/>
            </a:pPr>
            <a:r>
              <a:rPr lang="en-US" b="1" dirty="0"/>
              <a:t>2. Setup: Pre-Post assessment and mental effort</a:t>
            </a:r>
            <a:endParaRPr lang="en-GB" dirty="0"/>
          </a:p>
        </p:txBody>
      </p:sp>
      <p:grpSp>
        <p:nvGrpSpPr>
          <p:cNvPr id="8" name="Google Shape;1399;g3a4a37d3511_0_1413">
            <a:extLst>
              <a:ext uri="{FF2B5EF4-FFF2-40B4-BE49-F238E27FC236}">
                <a16:creationId xmlns:a16="http://schemas.microsoft.com/office/drawing/2014/main" id="{D98B2AF2-2DD0-43FE-B6B4-47F480D3DBDE}"/>
              </a:ext>
            </a:extLst>
          </p:cNvPr>
          <p:cNvGrpSpPr/>
          <p:nvPr/>
        </p:nvGrpSpPr>
        <p:grpSpPr>
          <a:xfrm>
            <a:off x="311700" y="3272589"/>
            <a:ext cx="3081779" cy="1411625"/>
            <a:chOff x="3806605" y="497404"/>
            <a:chExt cx="2876497" cy="1411625"/>
          </a:xfrm>
          <a:solidFill>
            <a:srgbClr val="FFD83C"/>
          </a:solidFill>
        </p:grpSpPr>
        <p:sp>
          <p:nvSpPr>
            <p:cNvPr id="9" name="Google Shape;1400;g3a4a37d3511_0_1413">
              <a:extLst>
                <a:ext uri="{FF2B5EF4-FFF2-40B4-BE49-F238E27FC236}">
                  <a16:creationId xmlns:a16="http://schemas.microsoft.com/office/drawing/2014/main" id="{11A1EBCA-09AA-44DE-92C3-8738FF40CCC2}"/>
                </a:ext>
              </a:extLst>
            </p:cNvPr>
            <p:cNvSpPr/>
            <p:nvPr/>
          </p:nvSpPr>
          <p:spPr>
            <a:xfrm>
              <a:off x="3806605" y="497404"/>
              <a:ext cx="2876497" cy="1411625"/>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452438">
                <a:tabLst>
                  <a:tab pos="452438" algn="l"/>
                </a:tabLst>
              </a:pPr>
              <a:r>
                <a:rPr lang="en-US" sz="1200" b="0" i="0" u="none" strike="noStrike" cap="none" dirty="0">
                  <a:solidFill>
                    <a:schemeClr val="dk1"/>
                  </a:solidFill>
                  <a:latin typeface="Century Gothic" panose="020B0502020202020204" pitchFamily="34" charset="0"/>
                  <a:sym typeface="Arial"/>
                </a:rPr>
                <a:t>Use content type ‘Feedback</a:t>
              </a:r>
              <a:r>
                <a:rPr lang="en-US" sz="1200" dirty="0">
                  <a:solidFill>
                    <a:schemeClr val="dk1"/>
                  </a:solidFill>
                  <a:latin typeface="Century Gothic" panose="020B0502020202020204" pitchFamily="34" charset="0"/>
                </a:rPr>
                <a:t>’ for the mental effort questions and ensure that under ‘Question and submission settings’ section  the ‘Record user names’  section is not set to ‘Anonymous’.</a:t>
              </a:r>
            </a:p>
          </p:txBody>
        </p:sp>
        <p:pic>
          <p:nvPicPr>
            <p:cNvPr id="10" name="Google Shape;1401;g3a4a37d3511_0_1413" descr="Exclamation mark with solid fill">
              <a:extLst>
                <a:ext uri="{FF2B5EF4-FFF2-40B4-BE49-F238E27FC236}">
                  <a16:creationId xmlns:a16="http://schemas.microsoft.com/office/drawing/2014/main" id="{27CF4D23-6070-F869-3333-1B12AF003FD2}"/>
                </a:ext>
              </a:extLst>
            </p:cNvPr>
            <p:cNvPicPr preferRelativeResize="0"/>
            <p:nvPr/>
          </p:nvPicPr>
          <p:blipFill rotWithShape="1">
            <a:blip r:embed="rId3">
              <a:alphaModFix/>
            </a:blip>
            <a:srcRect/>
            <a:stretch/>
          </p:blipFill>
          <p:spPr>
            <a:xfrm>
              <a:off x="3806605" y="886744"/>
              <a:ext cx="498628" cy="498628"/>
            </a:xfrm>
            <a:prstGeom prst="rect">
              <a:avLst/>
            </a:prstGeom>
            <a:grp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73746792-EC21-C302-3C3C-178CD125C7CE}"/>
            </a:ext>
          </a:extLst>
        </p:cNvPr>
        <p:cNvGrpSpPr/>
        <p:nvPr/>
      </p:nvGrpSpPr>
      <p:grpSpPr>
        <a:xfrm>
          <a:off x="0" y="0"/>
          <a:ext cx="0" cy="0"/>
          <a:chOff x="0" y="0"/>
          <a:chExt cx="0" cy="0"/>
        </a:xfrm>
      </p:grpSpPr>
      <p:sp>
        <p:nvSpPr>
          <p:cNvPr id="98" name="Google Shape;98;g3a4a37d3511_0_139">
            <a:extLst>
              <a:ext uri="{FF2B5EF4-FFF2-40B4-BE49-F238E27FC236}">
                <a16:creationId xmlns:a16="http://schemas.microsoft.com/office/drawing/2014/main" id="{BC733C20-8D29-AAC7-D71F-7C4ACC13803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The augMENTOR Solution</a:t>
            </a:r>
            <a:endParaRPr sz="3700" dirty="0">
              <a:solidFill>
                <a:schemeClr val="dk1"/>
              </a:solidFill>
              <a:latin typeface="Bebas Neue"/>
              <a:ea typeface="Bebas Neue"/>
              <a:cs typeface="Bebas Neue"/>
              <a:sym typeface="Bebas Neue"/>
            </a:endParaRPr>
          </a:p>
        </p:txBody>
      </p:sp>
      <p:sp>
        <p:nvSpPr>
          <p:cNvPr id="99" name="Google Shape;99;g3a4a37d3511_0_139">
            <a:extLst>
              <a:ext uri="{FF2B5EF4-FFF2-40B4-BE49-F238E27FC236}">
                <a16:creationId xmlns:a16="http://schemas.microsoft.com/office/drawing/2014/main" id="{932CA48C-27D1-CEB8-B7E0-9BBE4783EA3C}"/>
              </a:ext>
            </a:extLst>
          </p:cNvPr>
          <p:cNvSpPr txBox="1">
            <a:spLocks noGrp="1"/>
          </p:cNvSpPr>
          <p:nvPr>
            <p:ph type="body" idx="1"/>
          </p:nvPr>
        </p:nvSpPr>
        <p:spPr>
          <a:xfrm>
            <a:off x="162838" y="1152474"/>
            <a:ext cx="6432362" cy="3990900"/>
          </a:xfrm>
          <a:prstGeom prst="rect">
            <a:avLst/>
          </a:prstGeom>
          <a:noFill/>
          <a:ln>
            <a:noFill/>
          </a:ln>
        </p:spPr>
        <p:txBody>
          <a:bodyPr spcFirstLastPara="1" wrap="square" lIns="91425" tIns="91425" rIns="91425" bIns="91425" anchor="t" anchorCtr="0">
            <a:normAutofit fontScale="47500" lnSpcReduction="20000"/>
          </a:bodyPr>
          <a:lstStyle/>
          <a:p>
            <a:pPr marL="114301" lvl="0" indent="0" algn="l" rtl="0">
              <a:lnSpc>
                <a:spcPct val="115000"/>
              </a:lnSpc>
              <a:spcBef>
                <a:spcPts val="0"/>
              </a:spcBef>
              <a:spcAft>
                <a:spcPts val="0"/>
              </a:spcAft>
              <a:buSzPct val="111455"/>
              <a:buNone/>
            </a:pPr>
            <a:endParaRPr sz="3400" dirty="0">
              <a:solidFill>
                <a:schemeClr val="tx1"/>
              </a:solidFill>
              <a:latin typeface="Century Gothic" panose="020B0502020202020204" pitchFamily="34" charset="0"/>
            </a:endParaRPr>
          </a:p>
          <a:p>
            <a:pPr marL="114301" lvl="0" indent="0" algn="l" rtl="0">
              <a:lnSpc>
                <a:spcPct val="115000"/>
              </a:lnSpc>
              <a:spcBef>
                <a:spcPts val="0"/>
              </a:spcBef>
              <a:spcAft>
                <a:spcPts val="0"/>
              </a:spcAft>
              <a:buSzPct val="111455"/>
              <a:buNone/>
            </a:pPr>
            <a:r>
              <a:rPr lang="en-US" sz="3400" b="1" dirty="0">
                <a:solidFill>
                  <a:schemeClr val="dk1"/>
                </a:solidFill>
              </a:rPr>
              <a:t>Pedagogical Framework </a:t>
            </a:r>
            <a:r>
              <a:rPr lang="en-US" sz="3400" dirty="0">
                <a:solidFill>
                  <a:schemeClr val="dk1"/>
                </a:solidFill>
              </a:rPr>
              <a:t>consists of two parts: </a:t>
            </a:r>
          </a:p>
          <a:p>
            <a:pPr marL="114301" lvl="0" indent="0" algn="l" rtl="0">
              <a:lnSpc>
                <a:spcPct val="115000"/>
              </a:lnSpc>
              <a:spcBef>
                <a:spcPts val="0"/>
              </a:spcBef>
              <a:spcAft>
                <a:spcPts val="0"/>
              </a:spcAft>
              <a:buSzPct val="111455"/>
              <a:buNone/>
            </a:pPr>
            <a:endParaRPr lang="en-US" sz="3400" dirty="0">
              <a:solidFill>
                <a:schemeClr val="dk1"/>
              </a:solidFill>
            </a:endParaRPr>
          </a:p>
          <a:p>
            <a:pPr marL="571501" indent="-457200">
              <a:buClrTx/>
              <a:buSzPct val="100000"/>
            </a:pPr>
            <a:r>
              <a:rPr lang="en-US" sz="3400" b="1" dirty="0">
                <a:solidFill>
                  <a:schemeClr val="dk1"/>
                </a:solidFill>
              </a:rPr>
              <a:t>Pedagogical Design Model with Emerging Technologies (PeDeMET)</a:t>
            </a:r>
            <a:r>
              <a:rPr lang="en-US" sz="3400" dirty="0">
                <a:solidFill>
                  <a:schemeClr val="dk1"/>
                </a:solidFill>
              </a:rPr>
              <a:t> – the macro-level with focus on “</a:t>
            </a:r>
            <a:r>
              <a:rPr lang="en-US" sz="3400" i="1" dirty="0">
                <a:solidFill>
                  <a:schemeClr val="dk1"/>
                </a:solidFill>
              </a:rPr>
              <a:t>what and why</a:t>
            </a:r>
            <a:r>
              <a:rPr lang="en-US" sz="3400" dirty="0">
                <a:solidFill>
                  <a:schemeClr val="dk1"/>
                </a:solidFill>
              </a:rPr>
              <a:t>” </a:t>
            </a:r>
          </a:p>
          <a:p>
            <a:pPr marL="628651" lvl="0" indent="-514350" algn="l" rtl="0">
              <a:lnSpc>
                <a:spcPct val="115000"/>
              </a:lnSpc>
              <a:spcBef>
                <a:spcPts val="0"/>
              </a:spcBef>
              <a:spcAft>
                <a:spcPts val="0"/>
              </a:spcAft>
              <a:buSzPct val="111455"/>
              <a:buAutoNum type="alphaLcParenR"/>
            </a:pPr>
            <a:endParaRPr lang="en-US" sz="3400" dirty="0">
              <a:solidFill>
                <a:schemeClr val="dk1"/>
              </a:solidFill>
            </a:endParaRPr>
          </a:p>
          <a:p>
            <a:pPr marL="571501" indent="-457200">
              <a:buClrTx/>
              <a:buSzPct val="100000"/>
            </a:pPr>
            <a:r>
              <a:rPr lang="en-US" sz="3400" b="1" dirty="0">
                <a:solidFill>
                  <a:schemeClr val="dk1"/>
                </a:solidFill>
              </a:rPr>
              <a:t>Technology-augmented Educational Scenarios and e-Activities  (TESA) </a:t>
            </a:r>
            <a:r>
              <a:rPr lang="en-US" sz="3400" dirty="0">
                <a:solidFill>
                  <a:schemeClr val="dk1"/>
                </a:solidFill>
              </a:rPr>
              <a:t>-</a:t>
            </a:r>
            <a:r>
              <a:rPr lang="en-US" sz="3400" b="1" dirty="0">
                <a:solidFill>
                  <a:schemeClr val="dk1"/>
                </a:solidFill>
              </a:rPr>
              <a:t> </a:t>
            </a:r>
            <a:r>
              <a:rPr lang="en-US" sz="3400" dirty="0">
                <a:solidFill>
                  <a:schemeClr val="dk1"/>
                </a:solidFill>
              </a:rPr>
              <a:t>micro-level with focus on “</a:t>
            </a:r>
            <a:r>
              <a:rPr lang="en-US" sz="3400" i="1" dirty="0">
                <a:solidFill>
                  <a:schemeClr val="dk1"/>
                </a:solidFill>
              </a:rPr>
              <a:t>how</a:t>
            </a:r>
            <a:r>
              <a:rPr lang="en-US" sz="3400" dirty="0">
                <a:solidFill>
                  <a:schemeClr val="dk1"/>
                </a:solidFill>
              </a:rPr>
              <a:t>”</a:t>
            </a:r>
          </a:p>
          <a:p>
            <a:pPr marL="571501" lvl="0" indent="-457200" algn="l" rtl="0">
              <a:lnSpc>
                <a:spcPct val="115000"/>
              </a:lnSpc>
              <a:spcBef>
                <a:spcPts val="0"/>
              </a:spcBef>
              <a:spcAft>
                <a:spcPts val="0"/>
              </a:spcAft>
              <a:buSzPct val="111455"/>
              <a:buFontTx/>
              <a:buChar char="-"/>
            </a:pPr>
            <a:endParaRPr lang="en-US" sz="3400" dirty="0">
              <a:solidFill>
                <a:schemeClr val="dk1"/>
              </a:solidFill>
            </a:endParaRPr>
          </a:p>
          <a:p>
            <a:pPr marL="114301" lvl="0" indent="0" algn="l" rtl="0">
              <a:lnSpc>
                <a:spcPct val="115000"/>
              </a:lnSpc>
              <a:spcBef>
                <a:spcPts val="0"/>
              </a:spcBef>
              <a:spcAft>
                <a:spcPts val="0"/>
              </a:spcAft>
              <a:buSzPct val="111455"/>
              <a:buNone/>
            </a:pPr>
            <a:r>
              <a:rPr lang="en-US" sz="3400" dirty="0">
                <a:solidFill>
                  <a:schemeClr val="dk1"/>
                </a:solidFill>
              </a:rPr>
              <a:t>Particular emphasis is set on the development/assessment of transversal skills through an approach that employs AI as a partner, not a replacement.</a:t>
            </a:r>
            <a:br>
              <a:rPr lang="en-US" sz="3400" dirty="0">
                <a:solidFill>
                  <a:schemeClr val="dk1"/>
                </a:solidFill>
              </a:rPr>
            </a:br>
            <a:endParaRPr lang="en-US" sz="1600" dirty="0">
              <a:solidFill>
                <a:schemeClr val="lt1"/>
              </a:solidFill>
            </a:endParaRPr>
          </a:p>
          <a:p>
            <a:pPr marL="457200" lvl="0" indent="-228600" algn="l" rtl="0">
              <a:lnSpc>
                <a:spcPct val="115000"/>
              </a:lnSpc>
              <a:spcBef>
                <a:spcPts val="0"/>
              </a:spcBef>
              <a:spcAft>
                <a:spcPts val="0"/>
              </a:spcAft>
              <a:buSzPct val="210526"/>
              <a:buNone/>
            </a:pPr>
            <a:endParaRPr dirty="0">
              <a:solidFill>
                <a:schemeClr val="lt1"/>
              </a:solidFill>
            </a:endParaRPr>
          </a:p>
          <a:p>
            <a:pPr marL="457200" lvl="0" indent="-228600" algn="l" rtl="0">
              <a:lnSpc>
                <a:spcPct val="115000"/>
              </a:lnSpc>
              <a:spcBef>
                <a:spcPts val="0"/>
              </a:spcBef>
              <a:spcAft>
                <a:spcPts val="0"/>
              </a:spcAft>
              <a:buSzPct val="210526"/>
              <a:buNone/>
            </a:pPr>
            <a:endParaRPr dirty="0"/>
          </a:p>
        </p:txBody>
      </p:sp>
      <p:grpSp>
        <p:nvGrpSpPr>
          <p:cNvPr id="104" name="Google Shape;104;g3a4a37d3511_0_139">
            <a:extLst>
              <a:ext uri="{FF2B5EF4-FFF2-40B4-BE49-F238E27FC236}">
                <a16:creationId xmlns:a16="http://schemas.microsoft.com/office/drawing/2014/main" id="{7C900E94-E235-9777-1926-4260AC5760BC}"/>
              </a:ext>
            </a:extLst>
          </p:cNvPr>
          <p:cNvGrpSpPr/>
          <p:nvPr/>
        </p:nvGrpSpPr>
        <p:grpSpPr>
          <a:xfrm>
            <a:off x="6801773" y="2571728"/>
            <a:ext cx="2179472" cy="1921829"/>
            <a:chOff x="7014575" y="1710741"/>
            <a:chExt cx="1966500" cy="2091900"/>
          </a:xfrm>
          <a:solidFill>
            <a:srgbClr val="FFD83C"/>
          </a:solidFill>
        </p:grpSpPr>
        <p:sp>
          <p:nvSpPr>
            <p:cNvPr id="105" name="Google Shape;105;g3a4a37d3511_0_139">
              <a:extLst>
                <a:ext uri="{FF2B5EF4-FFF2-40B4-BE49-F238E27FC236}">
                  <a16:creationId xmlns:a16="http://schemas.microsoft.com/office/drawing/2014/main" id="{B5BC0170-82D2-700F-6003-FDC64B84C832}"/>
                </a:ext>
              </a:extLst>
            </p:cNvPr>
            <p:cNvSpPr/>
            <p:nvPr/>
          </p:nvSpPr>
          <p:spPr>
            <a:xfrm>
              <a:off x="7014575" y="1710741"/>
              <a:ext cx="1966500" cy="2091900"/>
            </a:xfrm>
            <a:prstGeom prst="roundRect">
              <a:avLst>
                <a:gd name="adj" fmla="val 16667"/>
              </a:avLst>
            </a:prstGeom>
            <a:grpFill/>
            <a:ln>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Arial"/>
                  <a:ea typeface="Arial"/>
                  <a:cs typeface="Arial"/>
                  <a:sym typeface="Arial"/>
                </a:rPr>
                <a:t>The TESA framework defines </a:t>
              </a:r>
              <a:r>
                <a:rPr lang="en-GB" sz="1400" b="0" i="1" u="sng" strike="noStrike" cap="none" dirty="0">
                  <a:solidFill>
                    <a:schemeClr val="dk1"/>
                  </a:solidFill>
                  <a:latin typeface="Arial"/>
                  <a:ea typeface="Arial"/>
                  <a:cs typeface="Arial"/>
                  <a:sym typeface="Arial"/>
                </a:rPr>
                <a:t>how</a:t>
              </a:r>
              <a:r>
                <a:rPr lang="en-GB" sz="1400" b="0" i="0" u="none" strike="noStrike" cap="none" dirty="0">
                  <a:solidFill>
                    <a:schemeClr val="dk1"/>
                  </a:solidFill>
                  <a:latin typeface="Arial"/>
                  <a:ea typeface="Arial"/>
                  <a:cs typeface="Arial"/>
                  <a:sym typeface="Arial"/>
                </a:rPr>
                <a:t> to teach with AI responsibly while the platform makes it </a:t>
              </a:r>
              <a:r>
                <a:rPr lang="en-GB" sz="1400" b="0" i="1" u="sng" strike="noStrike" cap="none" dirty="0">
                  <a:solidFill>
                    <a:schemeClr val="dk1"/>
                  </a:solidFill>
                  <a:latin typeface="Arial"/>
                  <a:ea typeface="Arial"/>
                  <a:cs typeface="Arial"/>
                  <a:sym typeface="Arial"/>
                </a:rPr>
                <a:t>operational</a:t>
              </a:r>
              <a:r>
                <a:rPr lang="en-GB"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06" name="Google Shape;106;g3a4a37d3511_0_139" descr="Lightbulb with solid fill">
              <a:extLst>
                <a:ext uri="{FF2B5EF4-FFF2-40B4-BE49-F238E27FC236}">
                  <a16:creationId xmlns:a16="http://schemas.microsoft.com/office/drawing/2014/main" id="{24FF5A78-58AE-FA06-5437-C3AD61540787}"/>
                </a:ext>
              </a:extLst>
            </p:cNvPr>
            <p:cNvPicPr preferRelativeResize="0"/>
            <p:nvPr/>
          </p:nvPicPr>
          <p:blipFill rotWithShape="1">
            <a:blip r:embed="rId3">
              <a:alphaModFix/>
            </a:blip>
            <a:srcRect/>
            <a:stretch/>
          </p:blipFill>
          <p:spPr>
            <a:xfrm>
              <a:off x="7726495" y="1803748"/>
              <a:ext cx="542746" cy="542746"/>
            </a:xfrm>
            <a:prstGeom prst="rect">
              <a:avLst/>
            </a:prstGeom>
            <a:grpFill/>
            <a:ln>
              <a:noFill/>
            </a:ln>
          </p:spPr>
        </p:pic>
      </p:grpSp>
    </p:spTree>
    <p:extLst>
      <p:ext uri="{BB962C8B-B14F-4D97-AF65-F5344CB8AC3E}">
        <p14:creationId xmlns:p14="http://schemas.microsoft.com/office/powerpoint/2010/main" val="195879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4" name="Google Shape;1514;g3a4a37d3511_0_1599"/>
          <p:cNvSpPr txBox="1">
            <a:spLocks noGrp="1"/>
          </p:cNvSpPr>
          <p:nvPr>
            <p:ph type="title"/>
          </p:nvPr>
        </p:nvSpPr>
        <p:spPr>
          <a:xfrm>
            <a:off x="311700" y="106822"/>
            <a:ext cx="8520600" cy="572700"/>
          </a:xfrm>
          <a:prstGeom prst="rect">
            <a:avLst/>
          </a:prstGeom>
          <a:noFill/>
          <a:ln>
            <a:noFill/>
          </a:ln>
        </p:spPr>
        <p:txBody>
          <a:bodyPr spcFirstLastPara="1" wrap="square" lIns="91425" tIns="91425" rIns="91425" bIns="91425" anchor="b" anchorCtr="0">
            <a:noAutofit/>
          </a:bodyPr>
          <a:lstStyle/>
          <a:p>
            <a:r>
              <a:rPr lang="en-GB" sz="3200" dirty="0"/>
              <a:t>PHASE II: Build your augMENTOR course</a:t>
            </a:r>
          </a:p>
        </p:txBody>
      </p:sp>
      <p:sp>
        <p:nvSpPr>
          <p:cNvPr id="1515" name="Google Shape;1515;g3a4a37d3511_0_1599"/>
          <p:cNvSpPr txBox="1">
            <a:spLocks noGrp="1"/>
          </p:cNvSpPr>
          <p:nvPr>
            <p:ph type="body" idx="1"/>
          </p:nvPr>
        </p:nvSpPr>
        <p:spPr>
          <a:xfrm>
            <a:off x="2" y="1162662"/>
            <a:ext cx="8832298" cy="1721100"/>
          </a:xfrm>
          <a:prstGeom prst="rect">
            <a:avLst/>
          </a:prstGeom>
          <a:noFill/>
          <a:ln>
            <a:noFill/>
          </a:ln>
        </p:spPr>
        <p:txBody>
          <a:bodyPr spcFirstLastPara="1" wrap="square" lIns="91425" tIns="91425" rIns="91425" bIns="91425" anchor="t" anchorCtr="0">
            <a:normAutofit fontScale="85000" lnSpcReduction="10000"/>
          </a:bodyPr>
          <a:lstStyle/>
          <a:p>
            <a:pPr marL="971550" lvl="1" indent="-285750">
              <a:buFont typeface="Arial" panose="020B0604020202020204" pitchFamily="34" charset="0"/>
              <a:buChar char="•"/>
            </a:pPr>
            <a:r>
              <a:rPr lang="en-US" sz="1800" dirty="0">
                <a:solidFill>
                  <a:schemeClr val="dk1"/>
                </a:solidFill>
                <a:latin typeface="Century Gothic" panose="020B0502020202020204" pitchFamily="34" charset="0"/>
              </a:rPr>
              <a:t>Enable Rubrics in the ‘Advance Grading’ section for the necessary activities </a:t>
            </a:r>
          </a:p>
          <a:p>
            <a:pPr marL="971550" lvl="1" indent="-285750">
              <a:buFont typeface="Arial" panose="020B0604020202020204" pitchFamily="34" charset="0"/>
              <a:buChar char="•"/>
            </a:pPr>
            <a:r>
              <a:rPr lang="en-US" sz="1800" dirty="0">
                <a:solidFill>
                  <a:schemeClr val="dk1"/>
                </a:solidFill>
                <a:latin typeface="Century Gothic" panose="020B0502020202020204" pitchFamily="34" charset="0"/>
              </a:rPr>
              <a:t>Use the 4-level numeric scale indicated for the proficiency levels in the rubrics</a:t>
            </a:r>
          </a:p>
          <a:p>
            <a:pPr marL="971550" lvl="1" indent="-285750">
              <a:buFont typeface="Arial" panose="020B0604020202020204" pitchFamily="34" charset="0"/>
              <a:buChar char="•"/>
            </a:pPr>
            <a:r>
              <a:rPr lang="en-US" sz="1800" dirty="0">
                <a:solidFill>
                  <a:schemeClr val="dk1"/>
                </a:solidFill>
                <a:latin typeface="Century Gothic" panose="020B0502020202020204" pitchFamily="34" charset="0"/>
              </a:rPr>
              <a:t>Mandatory tagging: Add </a:t>
            </a:r>
            <a:r>
              <a:rPr lang="en-US" sz="1800" dirty="0">
                <a:solidFill>
                  <a:schemeClr val="tx1"/>
                </a:solidFill>
                <a:latin typeface="Century Gothic" panose="020B0502020202020204" pitchFamily="34" charset="0"/>
              </a:rPr>
              <a:t>the name of the corresponding skill written in English and enclosed in parenthesis in the title before the name of</a:t>
            </a:r>
            <a:r>
              <a:rPr lang="en-US" sz="1800" dirty="0">
                <a:solidFill>
                  <a:schemeClr val="dk1"/>
                </a:solidFill>
                <a:latin typeface="Century Gothic" panose="020B0502020202020204" pitchFamily="34" charset="0"/>
              </a:rPr>
              <a:t> every skill/component</a:t>
            </a:r>
          </a:p>
          <a:p>
            <a:pPr marL="685800" lvl="1" indent="0">
              <a:buNone/>
            </a:pPr>
            <a:r>
              <a:rPr lang="en-US" sz="1800" dirty="0">
                <a:solidFill>
                  <a:schemeClr val="dk1"/>
                </a:solidFill>
                <a:latin typeface="Century Gothic" panose="020B0502020202020204" pitchFamily="34" charset="0"/>
              </a:rPr>
              <a:t>	(</a:t>
            </a:r>
            <a:r>
              <a:rPr lang="en-US" sz="1800" dirty="0" err="1">
                <a:solidFill>
                  <a:schemeClr val="dk1"/>
                </a:solidFill>
                <a:latin typeface="Century Gothic" panose="020B0502020202020204" pitchFamily="34" charset="0"/>
              </a:rPr>
              <a:t>eg.</a:t>
            </a:r>
            <a:r>
              <a:rPr lang="en-US" sz="1800" dirty="0">
                <a:solidFill>
                  <a:schemeClr val="dk1"/>
                </a:solidFill>
                <a:latin typeface="Century Gothic" panose="020B0502020202020204" pitchFamily="34" charset="0"/>
              </a:rPr>
              <a:t> (critical thinking) Discerning between fact and opinions.</a:t>
            </a:r>
          </a:p>
          <a:p>
            <a:pPr marL="685800" lvl="1" indent="0">
              <a:buNone/>
            </a:pPr>
            <a:endParaRPr lang="en-US" sz="1800" dirty="0">
              <a:solidFill>
                <a:schemeClr val="tx1"/>
              </a:solidFill>
              <a:latin typeface="Century Gothic" panose="020B0502020202020204" pitchFamily="34" charset="0"/>
            </a:endParaRPr>
          </a:p>
          <a:p>
            <a:pPr marL="971550" lvl="1" indent="-285750">
              <a:buFont typeface="Arial" panose="020B0604020202020204" pitchFamily="34" charset="0"/>
              <a:buChar char="•"/>
            </a:pPr>
            <a:endParaRPr sz="1800" dirty="0">
              <a:solidFill>
                <a:schemeClr val="dk1"/>
              </a:solidFill>
              <a:latin typeface="Century Gothic" panose="020B0502020202020204" pitchFamily="34" charset="0"/>
            </a:endParaRPr>
          </a:p>
        </p:txBody>
      </p:sp>
      <p:sp>
        <p:nvSpPr>
          <p:cNvPr id="1517" name="Google Shape;1517;g3a4a37d3511_0_1599"/>
          <p:cNvSpPr txBox="1"/>
          <p:nvPr/>
        </p:nvSpPr>
        <p:spPr>
          <a:xfrm>
            <a:off x="311700" y="657772"/>
            <a:ext cx="8351700" cy="572700"/>
          </a:xfrm>
          <a:prstGeom prst="rect">
            <a:avLst/>
          </a:prstGeom>
          <a:noFill/>
          <a:ln>
            <a:noFill/>
          </a:ln>
        </p:spPr>
        <p:txBody>
          <a:bodyPr spcFirstLastPara="1" wrap="square" lIns="91425" tIns="91425" rIns="91425" bIns="91425" anchor="b" anchorCtr="0">
            <a:noAutofit/>
          </a:bodyPr>
          <a:lstStyle/>
          <a:p>
            <a:pPr lvl="0">
              <a:buClr>
                <a:schemeClr val="dk1"/>
              </a:buClr>
              <a:buSzPts val="5200"/>
            </a:pPr>
            <a:r>
              <a:rPr lang="en-US" sz="1800" b="1" dirty="0">
                <a:solidFill>
                  <a:schemeClr val="tx1"/>
                </a:solidFill>
                <a:latin typeface="Century Gothic" panose="020B0502020202020204" pitchFamily="34" charset="0"/>
              </a:rPr>
              <a:t>3. Implementing the 4Cs assessment (Creative Pedagogy)</a:t>
            </a:r>
            <a:endParaRPr sz="1800" b="1" dirty="0">
              <a:solidFill>
                <a:schemeClr val="tx1"/>
              </a:solidFill>
              <a:latin typeface="Century Gothic" panose="020B0502020202020204" pitchFamily="34" charset="0"/>
            </a:endParaRPr>
          </a:p>
        </p:txBody>
      </p:sp>
      <p:sp>
        <p:nvSpPr>
          <p:cNvPr id="1518" name="Google Shape;1518;g3a4a37d3511_0_1599"/>
          <p:cNvSpPr txBox="1"/>
          <p:nvPr/>
        </p:nvSpPr>
        <p:spPr>
          <a:xfrm>
            <a:off x="396150" y="2424610"/>
            <a:ext cx="83517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en-GB" sz="1800" b="1" dirty="0">
                <a:solidFill>
                  <a:schemeClr val="tx1"/>
                </a:solidFill>
                <a:latin typeface="Century Gothic" panose="020B0502020202020204" pitchFamily="34" charset="0"/>
              </a:rPr>
              <a:t>4. Roles assignment</a:t>
            </a:r>
            <a:endParaRPr sz="1800" b="1" dirty="0">
              <a:solidFill>
                <a:schemeClr val="tx1"/>
              </a:solidFill>
              <a:latin typeface="Century Gothic" panose="020B0502020202020204" pitchFamily="34" charset="0"/>
            </a:endParaRPr>
          </a:p>
        </p:txBody>
      </p:sp>
      <p:sp>
        <p:nvSpPr>
          <p:cNvPr id="1519" name="Google Shape;1519;g3a4a37d3511_0_1599"/>
          <p:cNvSpPr txBox="1"/>
          <p:nvPr/>
        </p:nvSpPr>
        <p:spPr>
          <a:xfrm>
            <a:off x="579787" y="2883762"/>
            <a:ext cx="7502700" cy="1721100"/>
          </a:xfrm>
          <a:prstGeom prst="rect">
            <a:avLst/>
          </a:prstGeom>
          <a:noFill/>
          <a:ln>
            <a:noFill/>
          </a:ln>
        </p:spPr>
        <p:txBody>
          <a:bodyPr spcFirstLastPara="1" wrap="square" lIns="91425" tIns="91425" rIns="91425" bIns="91425" anchor="t" anchorCtr="0">
            <a:normAutofit/>
          </a:bodyPr>
          <a:lstStyle/>
          <a:p>
            <a:pPr marL="132835" marR="0" lvl="0" algn="l" rtl="0">
              <a:lnSpc>
                <a:spcPct val="115000"/>
              </a:lnSpc>
              <a:spcBef>
                <a:spcPts val="0"/>
              </a:spcBef>
              <a:spcAft>
                <a:spcPts val="0"/>
              </a:spcAft>
              <a:buClr>
                <a:schemeClr val="dk2"/>
              </a:buClr>
              <a:buSzPct val="121621"/>
            </a:pPr>
            <a:r>
              <a:rPr lang="en-GB" sz="1600" b="0" i="0" u="none" strike="noStrike" cap="none" dirty="0">
                <a:solidFill>
                  <a:schemeClr val="dk1"/>
                </a:solidFill>
                <a:latin typeface="Century Gothic" panose="020B0502020202020204" pitchFamily="34" charset="0"/>
                <a:sym typeface="Arial"/>
              </a:rPr>
              <a:t>Role information is foundational data for the platform and should be properly set:</a:t>
            </a:r>
          </a:p>
          <a:p>
            <a:pPr marL="132835" marR="0" lvl="0" algn="l" rtl="0">
              <a:lnSpc>
                <a:spcPct val="115000"/>
              </a:lnSpc>
              <a:spcBef>
                <a:spcPts val="0"/>
              </a:spcBef>
              <a:spcAft>
                <a:spcPts val="0"/>
              </a:spcAft>
              <a:buClr>
                <a:schemeClr val="dk2"/>
              </a:buClr>
              <a:buSzPct val="121621"/>
            </a:pPr>
            <a:r>
              <a:rPr lang="en-GB" sz="1600" dirty="0">
                <a:solidFill>
                  <a:schemeClr val="dk1"/>
                </a:solidFill>
                <a:latin typeface="Century Gothic" panose="020B0502020202020204" pitchFamily="34" charset="0"/>
              </a:rPr>
              <a:t>	Educators = Teacher role |  Learner = Student role</a:t>
            </a:r>
            <a:endParaRPr dirty="0">
              <a:latin typeface="Century Gothic" panose="020B0502020202020204" pitchFamily="34" charset="0"/>
            </a:endParaRPr>
          </a:p>
        </p:txBody>
      </p:sp>
      <p:grpSp>
        <p:nvGrpSpPr>
          <p:cNvPr id="2" name="Google Shape;1399;g3a4a37d3511_0_1413">
            <a:extLst>
              <a:ext uri="{FF2B5EF4-FFF2-40B4-BE49-F238E27FC236}">
                <a16:creationId xmlns:a16="http://schemas.microsoft.com/office/drawing/2014/main" id="{C2E32F92-B0E8-34BE-5005-BF1422F8AD58}"/>
              </a:ext>
            </a:extLst>
          </p:cNvPr>
          <p:cNvGrpSpPr/>
          <p:nvPr/>
        </p:nvGrpSpPr>
        <p:grpSpPr>
          <a:xfrm>
            <a:off x="3248526" y="4043150"/>
            <a:ext cx="4412840" cy="952817"/>
            <a:chOff x="4862239" y="649944"/>
            <a:chExt cx="4118894" cy="952817"/>
          </a:xfrm>
          <a:solidFill>
            <a:srgbClr val="FFD83C"/>
          </a:solidFill>
        </p:grpSpPr>
        <p:sp>
          <p:nvSpPr>
            <p:cNvPr id="3" name="Google Shape;1400;g3a4a37d3511_0_1413">
              <a:extLst>
                <a:ext uri="{FF2B5EF4-FFF2-40B4-BE49-F238E27FC236}">
                  <a16:creationId xmlns:a16="http://schemas.microsoft.com/office/drawing/2014/main" id="{FC3A243C-52F9-9756-3534-F651B1DD4DD7}"/>
                </a:ext>
              </a:extLst>
            </p:cNvPr>
            <p:cNvSpPr/>
            <p:nvPr/>
          </p:nvSpPr>
          <p:spPr>
            <a:xfrm>
              <a:off x="4862239" y="649944"/>
              <a:ext cx="4118894" cy="952817"/>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536575" fontAlgn="base"/>
              <a:r>
                <a:rPr lang="en-US" dirty="0">
                  <a:solidFill>
                    <a:schemeClr val="dk1"/>
                  </a:solidFill>
                  <a:latin typeface="Century Gothic" panose="020B0502020202020204" pitchFamily="34" charset="0"/>
                </a:rPr>
                <a:t>Mandatory tagging </a:t>
              </a:r>
              <a:r>
                <a:rPr lang="en-US" dirty="0"/>
                <a:t>is very important for the AI model to correctly map the data.</a:t>
              </a:r>
            </a:p>
          </p:txBody>
        </p:sp>
        <p:pic>
          <p:nvPicPr>
            <p:cNvPr id="4" name="Google Shape;1401;g3a4a37d3511_0_1413" descr="Exclamation mark with solid fill">
              <a:extLst>
                <a:ext uri="{FF2B5EF4-FFF2-40B4-BE49-F238E27FC236}">
                  <a16:creationId xmlns:a16="http://schemas.microsoft.com/office/drawing/2014/main" id="{EDAE8B62-051F-06FD-2FFB-234896A248AE}"/>
                </a:ext>
              </a:extLst>
            </p:cNvPr>
            <p:cNvPicPr preferRelativeResize="0"/>
            <p:nvPr/>
          </p:nvPicPr>
          <p:blipFill rotWithShape="1">
            <a:blip r:embed="rId3">
              <a:alphaModFix/>
            </a:blip>
            <a:srcRect/>
            <a:stretch/>
          </p:blipFill>
          <p:spPr>
            <a:xfrm>
              <a:off x="4954491" y="877038"/>
              <a:ext cx="498628" cy="498628"/>
            </a:xfrm>
            <a:prstGeom prst="rect">
              <a:avLst/>
            </a:prstGeom>
            <a:grpFill/>
            <a:ln>
              <a:noFill/>
            </a:ln>
          </p:spPr>
        </p:pic>
      </p:grpSp>
      <p:pic>
        <p:nvPicPr>
          <p:cNvPr id="5" name="Google Shape;1436;g3a4a37d3511_0_1523">
            <a:extLst>
              <a:ext uri="{FF2B5EF4-FFF2-40B4-BE49-F238E27FC236}">
                <a16:creationId xmlns:a16="http://schemas.microsoft.com/office/drawing/2014/main" id="{CE2E6764-B027-46D2-3C70-9EB06AEDC966}"/>
              </a:ext>
            </a:extLst>
          </p:cNvPr>
          <p:cNvPicPr preferRelativeResize="0"/>
          <p:nvPr/>
        </p:nvPicPr>
        <p:blipFill rotWithShape="1">
          <a:blip r:embed="rId4">
            <a:alphaModFix/>
          </a:blip>
          <a:srcRect/>
          <a:stretch/>
        </p:blipFill>
        <p:spPr>
          <a:xfrm flipH="1">
            <a:off x="7396839" y="3432235"/>
            <a:ext cx="1992922" cy="19929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5" name="Google Shape;1525;g3a4a37d3511_0_1609"/>
          <p:cNvSpPr txBox="1">
            <a:spLocks noGrp="1"/>
          </p:cNvSpPr>
          <p:nvPr>
            <p:ph type="title"/>
          </p:nvPr>
        </p:nvSpPr>
        <p:spPr>
          <a:xfrm>
            <a:off x="311700" y="106822"/>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200" dirty="0">
                <a:latin typeface="Bebas Neue"/>
                <a:ea typeface="Bebas Neue"/>
                <a:cs typeface="Bebas Neue"/>
                <a:sym typeface="Bebas Neue"/>
              </a:rPr>
              <a:t>Integrating a </a:t>
            </a:r>
            <a:r>
              <a:rPr lang="en-GB" sz="3200" dirty="0" err="1">
                <a:latin typeface="Bebas Neue"/>
                <a:ea typeface="Bebas Neue"/>
                <a:cs typeface="Bebas Neue"/>
                <a:sym typeface="Bebas Neue"/>
              </a:rPr>
              <a:t>moodle</a:t>
            </a:r>
            <a:r>
              <a:rPr lang="en-GB" sz="3200" dirty="0">
                <a:latin typeface="Bebas Neue"/>
                <a:ea typeface="Bebas Neue"/>
                <a:cs typeface="Bebas Neue"/>
                <a:sym typeface="Bebas Neue"/>
              </a:rPr>
              <a:t> course in the </a:t>
            </a:r>
            <a:r>
              <a:rPr lang="en-GB" sz="3200" dirty="0" err="1">
                <a:latin typeface="Bebas Neue"/>
                <a:ea typeface="Bebas Neue"/>
                <a:cs typeface="Bebas Neue"/>
                <a:sym typeface="Bebas Neue"/>
              </a:rPr>
              <a:t>augmentor</a:t>
            </a:r>
            <a:r>
              <a:rPr lang="en-GB" sz="3200" dirty="0">
                <a:latin typeface="Bebas Neue"/>
                <a:ea typeface="Bebas Neue"/>
                <a:cs typeface="Bebas Neue"/>
                <a:sym typeface="Bebas Neue"/>
              </a:rPr>
              <a:t> platform</a:t>
            </a:r>
            <a:endParaRPr sz="3200" dirty="0">
              <a:latin typeface="Bebas Neue"/>
              <a:ea typeface="Bebas Neue"/>
              <a:cs typeface="Bebas Neue"/>
              <a:sym typeface="Bebas Neue"/>
            </a:endParaRPr>
          </a:p>
        </p:txBody>
      </p:sp>
      <p:sp>
        <p:nvSpPr>
          <p:cNvPr id="1526" name="Google Shape;1526;g3a4a37d3511_0_16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10000"/>
          </a:bodyPr>
          <a:lstStyle/>
          <a:p>
            <a:pPr marL="457200" lvl="0" indent="-334327" algn="l" rtl="0">
              <a:lnSpc>
                <a:spcPct val="115000"/>
              </a:lnSpc>
              <a:spcBef>
                <a:spcPts val="0"/>
              </a:spcBef>
              <a:spcAft>
                <a:spcPts val="0"/>
              </a:spcAft>
              <a:buSzPct val="100000"/>
              <a:buChar char="●"/>
            </a:pPr>
            <a:r>
              <a:rPr lang="en-GB" b="1" dirty="0">
                <a:solidFill>
                  <a:schemeClr val="dk1"/>
                </a:solidFill>
              </a:rPr>
              <a:t>Design first</a:t>
            </a:r>
            <a:r>
              <a:rPr lang="en-GB" dirty="0">
                <a:solidFill>
                  <a:schemeClr val="dk1"/>
                </a:solidFill>
              </a:rPr>
              <a:t>: Build your Moodle course using the TESA structure so collected data aligns with the Learner Model and augMENTOR’s knowledge graph.</a:t>
            </a:r>
            <a:endParaRPr dirty="0"/>
          </a:p>
          <a:p>
            <a:pPr marL="457200" lvl="0" indent="-334327" algn="l" rtl="0">
              <a:lnSpc>
                <a:spcPct val="115000"/>
              </a:lnSpc>
              <a:spcBef>
                <a:spcPts val="0"/>
              </a:spcBef>
              <a:spcAft>
                <a:spcPts val="0"/>
              </a:spcAft>
              <a:buSzPct val="100000"/>
              <a:buChar char="●"/>
            </a:pPr>
            <a:r>
              <a:rPr lang="en-GB" b="1" dirty="0">
                <a:solidFill>
                  <a:schemeClr val="dk1"/>
                </a:solidFill>
              </a:rPr>
              <a:t>Use the supported activity set only</a:t>
            </a:r>
            <a:r>
              <a:rPr lang="en-GB" dirty="0">
                <a:solidFill>
                  <a:schemeClr val="dk1"/>
                </a:solidFill>
              </a:rPr>
              <a:t>: Resources, Assignments (ASSIGN), Forum, Quiz, SCORM. (You can use any combination, as many times as needed.)</a:t>
            </a:r>
            <a:endParaRPr dirty="0"/>
          </a:p>
          <a:p>
            <a:pPr marL="457200" lvl="0" indent="-334327" algn="l" rtl="0">
              <a:lnSpc>
                <a:spcPct val="115000"/>
              </a:lnSpc>
              <a:spcBef>
                <a:spcPts val="0"/>
              </a:spcBef>
              <a:spcAft>
                <a:spcPts val="0"/>
              </a:spcAft>
              <a:buSzPct val="100000"/>
              <a:buChar char="●"/>
            </a:pPr>
            <a:r>
              <a:rPr lang="en-GB" b="1" dirty="0">
                <a:solidFill>
                  <a:schemeClr val="dk1"/>
                </a:solidFill>
              </a:rPr>
              <a:t>Design 4Cs assessment via rubrics</a:t>
            </a:r>
            <a:r>
              <a:rPr lang="en-GB" dirty="0">
                <a:solidFill>
                  <a:schemeClr val="dk1"/>
                </a:solidFill>
              </a:rPr>
              <a:t>: Enable advanced grading in ≥1 activity per module; use the 4-level scale 0.25/0.5/0.75/1.0 with rich, non-repetitive descriptors; add mandatory tagging.</a:t>
            </a:r>
            <a:endParaRPr dirty="0"/>
          </a:p>
          <a:p>
            <a:pPr marL="457200" lvl="0" indent="-334327" algn="l" rtl="0">
              <a:lnSpc>
                <a:spcPct val="115000"/>
              </a:lnSpc>
              <a:spcBef>
                <a:spcPts val="0"/>
              </a:spcBef>
              <a:spcAft>
                <a:spcPts val="0"/>
              </a:spcAft>
              <a:buSzPct val="100000"/>
              <a:buChar char="●"/>
            </a:pPr>
            <a:r>
              <a:rPr lang="en-GB" b="1" dirty="0">
                <a:solidFill>
                  <a:schemeClr val="dk1"/>
                </a:solidFill>
              </a:rPr>
              <a:t>Prepare pre-post questionnaires &amp; Mental effort</a:t>
            </a:r>
            <a:r>
              <a:rPr lang="en-GB" dirty="0">
                <a:solidFill>
                  <a:schemeClr val="dk1"/>
                </a:solidFill>
              </a:rPr>
              <a:t>: Same items at start &amp; end with ordinal answers; add a 1–9 mental-effort item at the end of each module.</a:t>
            </a:r>
            <a:endParaRPr dirty="0"/>
          </a:p>
          <a:p>
            <a:pPr marL="457200" lvl="0" indent="-228600" algn="l" rtl="0">
              <a:lnSpc>
                <a:spcPct val="115000"/>
              </a:lnSpc>
              <a:spcBef>
                <a:spcPts val="0"/>
              </a:spcBef>
              <a:spcAft>
                <a:spcPts val="0"/>
              </a:spcAft>
              <a:buSzPct val="100000"/>
              <a:buNone/>
            </a:pPr>
            <a:endParaRPr dirty="0">
              <a:solidFill>
                <a:schemeClr val="dk1"/>
              </a:solidFill>
            </a:endParaRPr>
          </a:p>
          <a:p>
            <a:pPr marL="114300" lvl="0" indent="0" algn="l" rtl="0">
              <a:lnSpc>
                <a:spcPct val="115000"/>
              </a:lnSpc>
              <a:spcBef>
                <a:spcPts val="0"/>
              </a:spcBef>
              <a:spcAft>
                <a:spcPts val="0"/>
              </a:spcAft>
              <a:buSzPct val="100000"/>
              <a:buNone/>
            </a:pPr>
            <a:endParaRPr dirty="0">
              <a:solidFill>
                <a:schemeClr val="dk1"/>
              </a:solidFill>
            </a:endParaRPr>
          </a:p>
          <a:p>
            <a:pPr marL="457200" lvl="0" indent="-228600" algn="l" rtl="0">
              <a:lnSpc>
                <a:spcPct val="115000"/>
              </a:lnSpc>
              <a:spcBef>
                <a:spcPts val="0"/>
              </a:spcBef>
              <a:spcAft>
                <a:spcPts val="0"/>
              </a:spcAft>
              <a:buSzPct val="100000"/>
              <a:buNone/>
            </a:pPr>
            <a:endParaRPr dirty="0">
              <a:solidFill>
                <a:schemeClr val="dk1"/>
              </a:solidFill>
            </a:endParaRPr>
          </a:p>
        </p:txBody>
      </p:sp>
      <p:sp>
        <p:nvSpPr>
          <p:cNvPr id="1528" name="Google Shape;1528;g3a4a37d3511_0_1609"/>
          <p:cNvSpPr txBox="1"/>
          <p:nvPr/>
        </p:nvSpPr>
        <p:spPr>
          <a:xfrm>
            <a:off x="311700" y="5746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en-GB" sz="2000" b="0" i="1" u="none" strike="noStrike" cap="none" dirty="0">
                <a:solidFill>
                  <a:schemeClr val="dk1"/>
                </a:solidFill>
                <a:latin typeface="Century Gothic" panose="020B0502020202020204" pitchFamily="34" charset="0"/>
                <a:sym typeface="Arial"/>
              </a:rPr>
              <a:t>Before integration make sure all needed elements are in place…</a:t>
            </a:r>
            <a:endParaRPr sz="1400" b="0" i="0" u="none" strike="noStrike" cap="none" dirty="0">
              <a:solidFill>
                <a:srgbClr val="000000"/>
              </a:solidFill>
              <a:latin typeface="Century Gothic" panose="020B0502020202020204" pitchFamily="34" charset="0"/>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23">
          <a:extLst>
            <a:ext uri="{FF2B5EF4-FFF2-40B4-BE49-F238E27FC236}">
              <a16:creationId xmlns:a16="http://schemas.microsoft.com/office/drawing/2014/main" id="{408857FA-045C-678A-A7B5-09F6757AE4D3}"/>
            </a:ext>
          </a:extLst>
        </p:cNvPr>
        <p:cNvGrpSpPr/>
        <p:nvPr/>
      </p:nvGrpSpPr>
      <p:grpSpPr>
        <a:xfrm>
          <a:off x="0" y="0"/>
          <a:ext cx="0" cy="0"/>
          <a:chOff x="0" y="0"/>
          <a:chExt cx="0" cy="0"/>
        </a:xfrm>
      </p:grpSpPr>
      <p:sp>
        <p:nvSpPr>
          <p:cNvPr id="1525" name="Google Shape;1525;g3a4a37d3511_0_1609">
            <a:extLst>
              <a:ext uri="{FF2B5EF4-FFF2-40B4-BE49-F238E27FC236}">
                <a16:creationId xmlns:a16="http://schemas.microsoft.com/office/drawing/2014/main" id="{452D58D8-4BDE-1423-CA22-1D12100B34AA}"/>
              </a:ext>
            </a:extLst>
          </p:cNvPr>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3200" dirty="0">
                <a:latin typeface="Bebas Neue"/>
                <a:ea typeface="Bebas Neue"/>
                <a:cs typeface="Bebas Neue"/>
                <a:sym typeface="Bebas Neue"/>
              </a:rPr>
              <a:t>Integrating a </a:t>
            </a:r>
            <a:r>
              <a:rPr lang="en-GB" sz="3200" dirty="0" err="1">
                <a:latin typeface="Bebas Neue"/>
                <a:ea typeface="Bebas Neue"/>
                <a:cs typeface="Bebas Neue"/>
                <a:sym typeface="Bebas Neue"/>
              </a:rPr>
              <a:t>moodle</a:t>
            </a:r>
            <a:r>
              <a:rPr lang="en-GB" sz="3200" dirty="0">
                <a:latin typeface="Bebas Neue"/>
                <a:ea typeface="Bebas Neue"/>
                <a:cs typeface="Bebas Neue"/>
                <a:sym typeface="Bebas Neue"/>
              </a:rPr>
              <a:t> course in the </a:t>
            </a:r>
            <a:r>
              <a:rPr lang="en-GB" sz="3200" dirty="0" err="1">
                <a:latin typeface="Bebas Neue"/>
                <a:ea typeface="Bebas Neue"/>
                <a:cs typeface="Bebas Neue"/>
                <a:sym typeface="Bebas Neue"/>
              </a:rPr>
              <a:t>augmentor</a:t>
            </a:r>
            <a:r>
              <a:rPr lang="en-GB" sz="3200" dirty="0">
                <a:latin typeface="Bebas Neue"/>
                <a:ea typeface="Bebas Neue"/>
                <a:cs typeface="Bebas Neue"/>
                <a:sym typeface="Bebas Neue"/>
              </a:rPr>
              <a:t> platform</a:t>
            </a:r>
            <a:endParaRPr sz="3200" dirty="0">
              <a:latin typeface="Bebas Neue"/>
              <a:ea typeface="Bebas Neue"/>
              <a:cs typeface="Bebas Neue"/>
              <a:sym typeface="Bebas Neue"/>
            </a:endParaRPr>
          </a:p>
        </p:txBody>
      </p:sp>
      <p:sp>
        <p:nvSpPr>
          <p:cNvPr id="10" name="Text Placeholder 9">
            <a:extLst>
              <a:ext uri="{FF2B5EF4-FFF2-40B4-BE49-F238E27FC236}">
                <a16:creationId xmlns:a16="http://schemas.microsoft.com/office/drawing/2014/main" id="{22653FD4-42E5-A70D-B521-13A9C5FBF675}"/>
              </a:ext>
            </a:extLst>
          </p:cNvPr>
          <p:cNvSpPr>
            <a:spLocks noGrp="1"/>
          </p:cNvSpPr>
          <p:nvPr>
            <p:ph type="body" idx="1"/>
          </p:nvPr>
        </p:nvSpPr>
        <p:spPr/>
        <p:txBody>
          <a:bodyPr>
            <a:normAutofit/>
          </a:bodyPr>
          <a:lstStyle/>
          <a:p>
            <a:r>
              <a:rPr lang="en-US" dirty="0">
                <a:solidFill>
                  <a:schemeClr val="dk1"/>
                </a:solidFill>
              </a:rPr>
              <a:t>Once your course is complete the technical team will load it in augMENTOR.</a:t>
            </a:r>
          </a:p>
          <a:p>
            <a:r>
              <a:rPr lang="en-GB" dirty="0"/>
              <a:t>After you start using your course and your learners start to interact with it in the LMS, data will be generated and parsed to augMENTOR.</a:t>
            </a:r>
          </a:p>
          <a:p>
            <a:r>
              <a:rPr lang="en-GB" dirty="0"/>
              <a:t>You will then be able to start using augMENTOR and perform queries about your learners.</a:t>
            </a:r>
          </a:p>
          <a:p>
            <a:r>
              <a:rPr lang="en-GB" dirty="0"/>
              <a:t>Feedback and recommendations will be generated based on the data coming from the implementation of your course.</a:t>
            </a:r>
          </a:p>
        </p:txBody>
      </p:sp>
      <p:pic>
        <p:nvPicPr>
          <p:cNvPr id="7" name="Google Shape;1436;g3a4a37d3511_0_1523">
            <a:extLst>
              <a:ext uri="{FF2B5EF4-FFF2-40B4-BE49-F238E27FC236}">
                <a16:creationId xmlns:a16="http://schemas.microsoft.com/office/drawing/2014/main" id="{C348EE45-9314-0676-1554-621A228E96D4}"/>
              </a:ext>
            </a:extLst>
          </p:cNvPr>
          <p:cNvPicPr preferRelativeResize="0"/>
          <p:nvPr/>
        </p:nvPicPr>
        <p:blipFill rotWithShape="1">
          <a:blip r:embed="rId3">
            <a:alphaModFix/>
          </a:blip>
          <a:srcRect/>
          <a:stretch/>
        </p:blipFill>
        <p:spPr>
          <a:xfrm flipH="1">
            <a:off x="7452988" y="3366372"/>
            <a:ext cx="1992922" cy="1992922"/>
          </a:xfrm>
          <a:prstGeom prst="rect">
            <a:avLst/>
          </a:prstGeom>
          <a:noFill/>
          <a:ln>
            <a:noFill/>
          </a:ln>
        </p:spPr>
      </p:pic>
      <p:sp>
        <p:nvSpPr>
          <p:cNvPr id="11" name="Google Shape;1400;g3a4a37d3511_0_1413">
            <a:extLst>
              <a:ext uri="{FF2B5EF4-FFF2-40B4-BE49-F238E27FC236}">
                <a16:creationId xmlns:a16="http://schemas.microsoft.com/office/drawing/2014/main" id="{F62E80B0-6E55-7741-E0AB-D97500A3D58B}"/>
              </a:ext>
            </a:extLst>
          </p:cNvPr>
          <p:cNvSpPr/>
          <p:nvPr/>
        </p:nvSpPr>
        <p:spPr>
          <a:xfrm>
            <a:off x="3657601" y="3861223"/>
            <a:ext cx="4079826" cy="837252"/>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85725" marR="0" lvl="0" algn="ctr" rtl="0">
              <a:lnSpc>
                <a:spcPct val="100000"/>
              </a:lnSpc>
              <a:spcBef>
                <a:spcPts val="0"/>
              </a:spcBef>
              <a:spcAft>
                <a:spcPts val="0"/>
              </a:spcAft>
              <a:buClr>
                <a:srgbClr val="000000"/>
              </a:buClr>
              <a:buSzPts val="1200"/>
              <a:buFont typeface="Arial"/>
              <a:buNone/>
            </a:pPr>
            <a:r>
              <a:rPr lang="en-US" sz="1600" b="0" i="0" u="none" strike="noStrike" cap="none" dirty="0">
                <a:solidFill>
                  <a:schemeClr val="dk1"/>
                </a:solidFill>
                <a:latin typeface="Century Gothic" panose="020B0502020202020204" pitchFamily="34" charset="0"/>
                <a:sym typeface="Arial"/>
              </a:rPr>
              <a:t>Data will be retrieved periodically without further actions from the educator.</a:t>
            </a:r>
            <a:endParaRPr sz="16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2213533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D6EEC74-2138-AC7E-78D2-8729867A0B55}"/>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D21B9FE6-99CF-6349-00CE-C827E0890DA6}"/>
              </a:ext>
            </a:extLst>
          </p:cNvPr>
          <p:cNvSpPr txBox="1">
            <a:spLocks noGrp="1"/>
          </p:cNvSpPr>
          <p:nvPr>
            <p:ph type="ctrTitle"/>
          </p:nvPr>
        </p:nvSpPr>
        <p:spPr>
          <a:xfrm>
            <a:off x="1001700" y="30348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augMENTOR solution</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t>
            </a:r>
            <a:r>
              <a:rPr lang="en-GB" sz="1800" dirty="0" err="1">
                <a:solidFill>
                  <a:schemeClr val="tx2">
                    <a:lumMod val="90000"/>
                  </a:schemeClr>
                </a:solidFill>
                <a:latin typeface="Bebas Neue"/>
                <a:ea typeface="Bebas Neue"/>
                <a:cs typeface="Bebas Neue"/>
                <a:sym typeface="Bebas Neue"/>
              </a:rPr>
              <a:t>tesa</a:t>
            </a:r>
            <a:r>
              <a:rPr lang="el-GR" sz="1800" dirty="0">
                <a:solidFill>
                  <a:schemeClr val="tx2">
                    <a:lumMod val="90000"/>
                  </a:schemeClr>
                </a:solidFill>
                <a:latin typeface="Bebas Neue"/>
                <a:ea typeface="Bebas Neue"/>
                <a:cs typeface="Bebas Neue"/>
                <a:sym typeface="Bebas Neue"/>
              </a:rPr>
              <a:t> </a:t>
            </a:r>
            <a:r>
              <a:rPr lang="en-US" sz="1800" dirty="0">
                <a:solidFill>
                  <a:schemeClr val="tx2">
                    <a:lumMod val="90000"/>
                  </a:schemeClr>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bg2">
                    <a:lumMod val="20000"/>
                    <a:lumOff val="80000"/>
                  </a:schemeClr>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2">
                    <a:lumMod val="90000"/>
                  </a:schemeClr>
                </a:solidFill>
                <a:latin typeface="Bebas Neue"/>
                <a:ea typeface="Bebas Neue"/>
                <a:cs typeface="Bebas Neue"/>
                <a:sym typeface="Bebas Neue"/>
              </a:rPr>
              <a:t>4cs</a:t>
            </a:r>
            <a:r>
              <a:rPr lang="en-US" sz="1800" dirty="0">
                <a:solidFill>
                  <a:schemeClr val="tx2">
                    <a:lumMod val="90000"/>
                  </a:schemeClr>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CREATE AN AUGMENTOR COURSE</a:t>
            </a:r>
            <a:br>
              <a:rPr lang="en-US" sz="1800" dirty="0">
                <a:solidFill>
                  <a:schemeClr val="tx1"/>
                </a:solidFill>
                <a:latin typeface="Bebas Neue"/>
                <a:ea typeface="Bebas Neue"/>
                <a:cs typeface="Bebas Neue"/>
                <a:sym typeface="Bebas Neue"/>
              </a:rPr>
            </a:br>
            <a:r>
              <a:rPr lang="en-US" sz="1800" dirty="0">
                <a:solidFill>
                  <a:schemeClr val="tx1"/>
                </a:solidFill>
                <a:latin typeface="Bebas Neue"/>
                <a:ea typeface="Bebas Neue"/>
                <a:cs typeface="Bebas Neue"/>
                <a:sym typeface="Bebas Neue"/>
              </a:rPr>
              <a:t>the </a:t>
            </a:r>
            <a:r>
              <a:rPr lang="en-US" sz="1800" dirty="0" err="1">
                <a:solidFill>
                  <a:schemeClr val="tx1"/>
                </a:solidFill>
                <a:latin typeface="Bebas Neue"/>
                <a:ea typeface="Bebas Neue"/>
                <a:cs typeface="Bebas Neue"/>
                <a:sym typeface="Bebas Neue"/>
              </a:rPr>
              <a:t>augmentor</a:t>
            </a:r>
            <a:r>
              <a:rPr lang="en-US" sz="1800" dirty="0">
                <a:solidFill>
                  <a:schemeClr val="tx1"/>
                </a:solidFill>
                <a:latin typeface="Bebas Neue"/>
                <a:ea typeface="Bebas Neue"/>
                <a:cs typeface="Bebas Neue"/>
                <a:sym typeface="Bebas Neue"/>
              </a:rPr>
              <a:t> platform</a:t>
            </a:r>
            <a:endParaRPr sz="3600" dirty="0">
              <a:solidFill>
                <a:schemeClr val="tx1"/>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4CC9CFF8-6933-A198-D8BA-EB4C76BED7A1}"/>
              </a:ext>
            </a:extLst>
          </p:cNvPr>
          <p:cNvSpPr txBox="1">
            <a:spLocks noGrp="1"/>
          </p:cNvSpPr>
          <p:nvPr>
            <p:ph type="ctrTitle"/>
          </p:nvPr>
        </p:nvSpPr>
        <p:spPr>
          <a:xfrm>
            <a:off x="1001700" y="757264"/>
            <a:ext cx="7013215"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1558392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2" name="Google Shape;1442;g3a4a37d3511_0_1532"/>
          <p:cNvSpPr txBox="1">
            <a:spLocks noGrp="1"/>
          </p:cNvSpPr>
          <p:nvPr>
            <p:ph type="body" idx="1"/>
          </p:nvPr>
        </p:nvSpPr>
        <p:spPr>
          <a:xfrm>
            <a:off x="311700" y="946466"/>
            <a:ext cx="8520600" cy="34164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GB" dirty="0">
                <a:solidFill>
                  <a:schemeClr val="dk1"/>
                </a:solidFill>
              </a:rPr>
              <a:t>It acts as an </a:t>
            </a:r>
            <a:r>
              <a:rPr lang="en-GB" b="1" dirty="0">
                <a:solidFill>
                  <a:schemeClr val="dk1"/>
                </a:solidFill>
              </a:rPr>
              <a:t>intelligent pedagogical partner</a:t>
            </a:r>
            <a:endParaRPr dirty="0"/>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It turns raw course data into actionable insights</a:t>
            </a:r>
            <a:endParaRPr dirty="0">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It does not offer just simple data display</a:t>
            </a:r>
            <a:endParaRPr dirty="0">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It provides concrete pedagogical analysis.</a:t>
            </a: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It supports educators in monitoring individual students’ progress</a:t>
            </a:r>
            <a:endParaRPr dirty="0">
              <a:latin typeface="Century Gothic" panose="020B0502020202020204" pitchFamily="34" charset="0"/>
            </a:endParaRPr>
          </a:p>
          <a:p>
            <a:pPr marL="914400" lvl="1" indent="-228600" algn="l" rtl="0">
              <a:lnSpc>
                <a:spcPct val="115000"/>
              </a:lnSpc>
              <a:spcBef>
                <a:spcPts val="0"/>
              </a:spcBef>
              <a:spcAft>
                <a:spcPts val="0"/>
              </a:spcAft>
              <a:buSzPts val="1400"/>
              <a:buNone/>
            </a:pPr>
            <a:endParaRPr dirty="0">
              <a:latin typeface="Century Gothic" panose="020B0502020202020204" pitchFamily="34" charset="0"/>
            </a:endParaRPr>
          </a:p>
        </p:txBody>
      </p:sp>
      <p:sp>
        <p:nvSpPr>
          <p:cNvPr id="1444" name="Google Shape;1444;g3a4a37d3511_0_1532"/>
          <p:cNvSpPr txBox="1">
            <a:spLocks noGrp="1"/>
          </p:cNvSpPr>
          <p:nvPr>
            <p:ph type="title"/>
          </p:nvPr>
        </p:nvSpPr>
        <p:spPr>
          <a:xfrm>
            <a:off x="311700" y="34223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n-GB" sz="4000" dirty="0">
                <a:latin typeface="Bebas Neue"/>
              </a:rPr>
              <a:t>What does the augMENTOR platform offer?</a:t>
            </a:r>
            <a:endParaRPr sz="4000" dirty="0">
              <a:latin typeface="Bebas Neue"/>
            </a:endParaRPr>
          </a:p>
        </p:txBody>
      </p:sp>
      <p:graphicFrame>
        <p:nvGraphicFramePr>
          <p:cNvPr id="1445" name="Google Shape;1445;g3a4a37d3511_0_1532"/>
          <p:cNvGraphicFramePr/>
          <p:nvPr>
            <p:extLst>
              <p:ext uri="{D42A27DB-BD31-4B8C-83A1-F6EECF244321}">
                <p14:modId xmlns:p14="http://schemas.microsoft.com/office/powerpoint/2010/main" val="122431782"/>
              </p:ext>
            </p:extLst>
          </p:nvPr>
        </p:nvGraphicFramePr>
        <p:xfrm>
          <a:off x="97417" y="2589016"/>
          <a:ext cx="3487652" cy="2364650"/>
        </p:xfrm>
        <a:graphic>
          <a:graphicData uri="http://schemas.openxmlformats.org/drawingml/2006/table">
            <a:tbl>
              <a:tblPr firstRow="1" bandRow="1">
                <a:noFill/>
                <a:tableStyleId>{6F340549-622E-470D-AAEA-F627219B8416}</a:tableStyleId>
              </a:tblPr>
              <a:tblGrid>
                <a:gridCol w="3487652">
                  <a:extLst>
                    <a:ext uri="{9D8B030D-6E8A-4147-A177-3AD203B41FA5}">
                      <a16:colId xmlns:a16="http://schemas.microsoft.com/office/drawing/2014/main" val="20000"/>
                    </a:ext>
                  </a:extLst>
                </a:gridCol>
              </a:tblGrid>
              <a:tr h="387914">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What the platform is</a:t>
                      </a:r>
                      <a:endParaRPr sz="1400" u="none" strike="noStrike" cap="none">
                        <a:latin typeface="Century Gothic" panose="020B0502020202020204" pitchFamily="34" charset="0"/>
                      </a:endParaRPr>
                    </a:p>
                  </a:txBody>
                  <a:tcPr marL="91450" marR="91450" marT="45725" marB="45725">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988368">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solidFill>
                            <a:sysClr val="windowText" lastClr="000000"/>
                          </a:solidFill>
                          <a:latin typeface="Century Gothic" panose="020B0502020202020204" pitchFamily="34" charset="0"/>
                        </a:rPr>
                        <a:t>An evidence-based, course-linked AI that transforms your course data into feedback, guidelines and recommendations.</a:t>
                      </a:r>
                      <a:endParaRPr sz="1400" u="none" strike="noStrike" cap="none" dirty="0">
                        <a:solidFill>
                          <a:sysClr val="windowText" lastClr="000000"/>
                        </a:solidFill>
                        <a:latin typeface="Century Gothic" panose="020B0502020202020204" pitchFamily="34" charset="0"/>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3C"/>
                    </a:solidFill>
                  </a:tcPr>
                </a:tc>
                <a:extLst>
                  <a:ext uri="{0D108BD9-81ED-4DB2-BD59-A6C34878D82A}">
                    <a16:rowId xmlns:a16="http://schemas.microsoft.com/office/drawing/2014/main" val="10001"/>
                  </a:ext>
                </a:extLst>
              </a:tr>
              <a:tr h="988368">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solidFill>
                            <a:sysClr val="windowText" lastClr="000000"/>
                          </a:solidFill>
                          <a:latin typeface="Century Gothic" panose="020B0502020202020204" pitchFamily="34" charset="0"/>
                        </a:rPr>
                        <a:t>Human-vetted i.e. educators can review/edit recommendations before sending to learners and can inspect/adjust profiles.</a:t>
                      </a:r>
                      <a:endParaRPr sz="1400" u="none" strike="noStrike" cap="none" dirty="0">
                        <a:solidFill>
                          <a:sysClr val="windowText" lastClr="000000"/>
                        </a:solidFill>
                        <a:latin typeface="Century Gothic" panose="020B0502020202020204" pitchFamily="34" charset="0"/>
                      </a:endParaRPr>
                    </a:p>
                  </a:txBody>
                  <a:tcPr marL="91450" marR="91450" marT="45725" marB="45725">
                    <a:lnT w="12700" cap="flat" cmpd="sng" algn="ctr">
                      <a:solidFill>
                        <a:schemeClr val="bg1"/>
                      </a:solidFill>
                      <a:prstDash val="solid"/>
                      <a:round/>
                      <a:headEnd type="none" w="med" len="med"/>
                      <a:tailEnd type="none" w="med" len="med"/>
                    </a:lnT>
                    <a:solidFill>
                      <a:srgbClr val="FFD83C"/>
                    </a:solidFill>
                  </a:tcPr>
                </a:tc>
                <a:extLst>
                  <a:ext uri="{0D108BD9-81ED-4DB2-BD59-A6C34878D82A}">
                    <a16:rowId xmlns:a16="http://schemas.microsoft.com/office/drawing/2014/main" val="10002"/>
                  </a:ext>
                </a:extLst>
              </a:tr>
            </a:tbl>
          </a:graphicData>
        </a:graphic>
      </p:graphicFrame>
      <p:sp>
        <p:nvSpPr>
          <p:cNvPr id="1446" name="Google Shape;1446;g3a4a37d3511_0_1532"/>
          <p:cNvSpPr/>
          <p:nvPr/>
        </p:nvSpPr>
        <p:spPr>
          <a:xfrm>
            <a:off x="3692210" y="3666266"/>
            <a:ext cx="601200" cy="696600"/>
          </a:xfrm>
          <a:prstGeom prst="mathNotEqual">
            <a:avLst>
              <a:gd name="adj1" fmla="val 8479"/>
              <a:gd name="adj2" fmla="val 6600000"/>
              <a:gd name="adj3" fmla="val 14495"/>
            </a:avLst>
          </a:prstGeom>
          <a:solidFill>
            <a:schemeClr val="accent2"/>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aphicFrame>
        <p:nvGraphicFramePr>
          <p:cNvPr id="1447" name="Google Shape;1447;g3a4a37d3511_0_1532"/>
          <p:cNvGraphicFramePr/>
          <p:nvPr>
            <p:extLst>
              <p:ext uri="{D42A27DB-BD31-4B8C-83A1-F6EECF244321}">
                <p14:modId xmlns:p14="http://schemas.microsoft.com/office/powerpoint/2010/main" val="3505939541"/>
              </p:ext>
            </p:extLst>
          </p:nvPr>
        </p:nvGraphicFramePr>
        <p:xfrm>
          <a:off x="4400551" y="2571750"/>
          <a:ext cx="4635428" cy="2381915"/>
        </p:xfrm>
        <a:graphic>
          <a:graphicData uri="http://schemas.openxmlformats.org/drawingml/2006/table">
            <a:tbl>
              <a:tblPr firstRow="1" bandRow="1">
                <a:noFill/>
                <a:tableStyleId>{37B022D6-7B42-45C1-AC69-B6E43BE0AC92}</a:tableStyleId>
              </a:tblPr>
              <a:tblGrid>
                <a:gridCol w="4635428">
                  <a:extLst>
                    <a:ext uri="{9D8B030D-6E8A-4147-A177-3AD203B41FA5}">
                      <a16:colId xmlns:a16="http://schemas.microsoft.com/office/drawing/2014/main" val="20000"/>
                    </a:ext>
                  </a:extLst>
                </a:gridCol>
              </a:tblGrid>
              <a:tr h="40503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panose="020B0502020202020204" pitchFamily="34" charset="0"/>
                        </a:rPr>
                        <a:t>What the platform is NOT</a:t>
                      </a:r>
                      <a:endParaRPr sz="1400" u="none" strike="noStrike" cap="none">
                        <a:latin typeface="Century Gothic" panose="020B0502020202020204" pitchFamily="34" charset="0"/>
                      </a:endParaRPr>
                    </a:p>
                  </a:txBody>
                  <a:tcPr marL="91450" marR="91450" marT="45725" marB="45725"/>
                </a:tc>
                <a:extLst>
                  <a:ext uri="{0D108BD9-81ED-4DB2-BD59-A6C34878D82A}">
                    <a16:rowId xmlns:a16="http://schemas.microsoft.com/office/drawing/2014/main" val="10000"/>
                  </a:ext>
                </a:extLst>
              </a:tr>
              <a:tr h="103199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A general-purpose chatbot (e.g. ChatGPT/Gemini) and not a web search tool: it won’t invent or synthesise answers beyond your designated course data.</a:t>
                      </a:r>
                      <a:endParaRPr sz="1400" u="none" strike="noStrike" cap="none" dirty="0">
                        <a:latin typeface="Century Gothic" panose="020B0502020202020204" pitchFamily="34" charset="0"/>
                      </a:endParaRPr>
                    </a:p>
                  </a:txBody>
                  <a:tcPr marL="91450" marR="91450" marT="45725" marB="45725">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798962">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panose="020B0502020202020204" pitchFamily="34" charset="0"/>
                        </a:rPr>
                        <a:t>A replacement for teachers: augMENTOR positions AI as a supportive mechanism within a pedagogical framework; final judgment stays with the educator.</a:t>
                      </a:r>
                      <a:endParaRPr sz="1400" u="none" strike="noStrike" cap="none" dirty="0">
                        <a:latin typeface="Century Gothic" panose="020B0502020202020204" pitchFamily="34" charset="0"/>
                      </a:endParaRPr>
                    </a:p>
                  </a:txBody>
                  <a:tcPr marL="91450" marR="91450" marT="45725" marB="45725">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4" name="Google Shape;1454;g3a4a37d3511_0_15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t>What does the augMENTOR platform offer?</a:t>
            </a:r>
            <a:endParaRPr dirty="0"/>
          </a:p>
        </p:txBody>
      </p:sp>
      <p:grpSp>
        <p:nvGrpSpPr>
          <p:cNvPr id="1455" name="Google Shape;1455;g3a4a37d3511_0_1542"/>
          <p:cNvGrpSpPr/>
          <p:nvPr/>
        </p:nvGrpSpPr>
        <p:grpSpPr>
          <a:xfrm>
            <a:off x="1987324" y="1222046"/>
            <a:ext cx="5036923" cy="3571018"/>
            <a:chOff x="829241" y="1050"/>
            <a:chExt cx="4985078" cy="4123577"/>
          </a:xfrm>
        </p:grpSpPr>
        <p:sp>
          <p:nvSpPr>
            <p:cNvPr id="1456" name="Google Shape;1456;g3a4a37d3511_0_1542"/>
            <p:cNvSpPr/>
            <p:nvPr/>
          </p:nvSpPr>
          <p:spPr>
            <a:xfrm>
              <a:off x="829241" y="1050"/>
              <a:ext cx="2149500" cy="6132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7" name="Google Shape;1457;g3a4a37d3511_0_1542"/>
            <p:cNvSpPr txBox="1"/>
            <p:nvPr/>
          </p:nvSpPr>
          <p:spPr>
            <a:xfrm>
              <a:off x="847201" y="19010"/>
              <a:ext cx="2113500" cy="5772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dirty="0">
                  <a:solidFill>
                    <a:schemeClr val="tx1"/>
                  </a:solidFill>
                  <a:latin typeface="Century Gothic" panose="020B0502020202020204" pitchFamily="34" charset="0"/>
                  <a:sym typeface="Arial"/>
                </a:rPr>
                <a:t>Educators can</a:t>
              </a:r>
              <a:endParaRPr sz="1400" b="1" i="0" u="none" strike="noStrike" cap="none" dirty="0">
                <a:solidFill>
                  <a:schemeClr val="tx1"/>
                </a:solidFill>
                <a:latin typeface="Century Gothic" panose="020B0502020202020204" pitchFamily="34" charset="0"/>
                <a:sym typeface="Arial"/>
              </a:endParaRPr>
            </a:p>
          </p:txBody>
        </p:sp>
        <p:sp>
          <p:nvSpPr>
            <p:cNvPr id="1458" name="Google Shape;1458;g3a4a37d3511_0_1542"/>
            <p:cNvSpPr/>
            <p:nvPr/>
          </p:nvSpPr>
          <p:spPr>
            <a:xfrm>
              <a:off x="1044186" y="614240"/>
              <a:ext cx="214800" cy="5265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59" name="Google Shape;1459;g3a4a37d3511_0_1542"/>
            <p:cNvSpPr/>
            <p:nvPr/>
          </p:nvSpPr>
          <p:spPr>
            <a:xfrm>
              <a:off x="1259130" y="789765"/>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0" name="Google Shape;1460;g3a4a37d3511_0_1542"/>
            <p:cNvSpPr txBox="1"/>
            <p:nvPr/>
          </p:nvSpPr>
          <p:spPr>
            <a:xfrm>
              <a:off x="1279694" y="810329"/>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Make structured queries</a:t>
              </a:r>
              <a:endParaRPr sz="1400" b="0" i="0" u="none" strike="noStrike" cap="none" dirty="0">
                <a:solidFill>
                  <a:schemeClr val="tx1"/>
                </a:solidFill>
                <a:latin typeface="Century Gothic" panose="020B0502020202020204" pitchFamily="34" charset="0"/>
                <a:sym typeface="Arial"/>
              </a:endParaRPr>
            </a:p>
          </p:txBody>
        </p:sp>
        <p:sp>
          <p:nvSpPr>
            <p:cNvPr id="1461" name="Google Shape;1461;g3a4a37d3511_0_1542"/>
            <p:cNvSpPr/>
            <p:nvPr/>
          </p:nvSpPr>
          <p:spPr>
            <a:xfrm>
              <a:off x="1044186" y="614240"/>
              <a:ext cx="214800" cy="14043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62" name="Google Shape;1462;g3a4a37d3511_0_1542"/>
            <p:cNvSpPr/>
            <p:nvPr/>
          </p:nvSpPr>
          <p:spPr>
            <a:xfrm>
              <a:off x="1259130" y="1667385"/>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3" name="Google Shape;1463;g3a4a37d3511_0_1542"/>
            <p:cNvSpPr txBox="1"/>
            <p:nvPr/>
          </p:nvSpPr>
          <p:spPr>
            <a:xfrm>
              <a:off x="1279694" y="1687949"/>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Receive feedback</a:t>
              </a:r>
              <a:endParaRPr sz="1400" b="0" i="0" u="none" strike="noStrike" cap="none" dirty="0">
                <a:solidFill>
                  <a:schemeClr val="tx1"/>
                </a:solidFill>
                <a:latin typeface="Century Gothic" panose="020B0502020202020204" pitchFamily="34" charset="0"/>
                <a:sym typeface="Arial"/>
              </a:endParaRPr>
            </a:p>
          </p:txBody>
        </p:sp>
        <p:sp>
          <p:nvSpPr>
            <p:cNvPr id="1464" name="Google Shape;1464;g3a4a37d3511_0_1542"/>
            <p:cNvSpPr/>
            <p:nvPr/>
          </p:nvSpPr>
          <p:spPr>
            <a:xfrm>
              <a:off x="1044186" y="614240"/>
              <a:ext cx="214800" cy="22818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65" name="Google Shape;1465;g3a4a37d3511_0_1542"/>
            <p:cNvSpPr/>
            <p:nvPr/>
          </p:nvSpPr>
          <p:spPr>
            <a:xfrm>
              <a:off x="1259130" y="2545006"/>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6" name="Google Shape;1466;g3a4a37d3511_0_1542"/>
            <p:cNvSpPr txBox="1"/>
            <p:nvPr/>
          </p:nvSpPr>
          <p:spPr>
            <a:xfrm>
              <a:off x="1279694" y="2565570"/>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Receive guidelines and editable recommendations</a:t>
              </a:r>
              <a:endParaRPr sz="1400" b="0" i="0" u="none" strike="noStrike" cap="none" dirty="0">
                <a:solidFill>
                  <a:schemeClr val="tx1"/>
                </a:solidFill>
                <a:latin typeface="Century Gothic" panose="020B0502020202020204" pitchFamily="34" charset="0"/>
                <a:sym typeface="Arial"/>
              </a:endParaRPr>
            </a:p>
          </p:txBody>
        </p:sp>
        <p:sp>
          <p:nvSpPr>
            <p:cNvPr id="1467" name="Google Shape;1467;g3a4a37d3511_0_1542"/>
            <p:cNvSpPr/>
            <p:nvPr/>
          </p:nvSpPr>
          <p:spPr>
            <a:xfrm>
              <a:off x="1044186" y="614240"/>
              <a:ext cx="214800" cy="31593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68" name="Google Shape;1468;g3a4a37d3511_0_1542"/>
            <p:cNvSpPr/>
            <p:nvPr/>
          </p:nvSpPr>
          <p:spPr>
            <a:xfrm>
              <a:off x="1259130" y="3422627"/>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9" name="Google Shape;1469;g3a4a37d3511_0_1542"/>
            <p:cNvSpPr txBox="1"/>
            <p:nvPr/>
          </p:nvSpPr>
          <p:spPr>
            <a:xfrm>
              <a:off x="1279694" y="3443191"/>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Explore profiles</a:t>
              </a:r>
              <a:endParaRPr sz="1400" b="0" i="0" u="none" strike="noStrike" cap="none" dirty="0">
                <a:solidFill>
                  <a:schemeClr val="tx1"/>
                </a:solidFill>
                <a:latin typeface="Century Gothic" panose="020B0502020202020204" pitchFamily="34" charset="0"/>
                <a:sym typeface="Arial"/>
              </a:endParaRPr>
            </a:p>
          </p:txBody>
        </p:sp>
        <p:sp>
          <p:nvSpPr>
            <p:cNvPr id="1470" name="Google Shape;1470;g3a4a37d3511_0_1542"/>
            <p:cNvSpPr/>
            <p:nvPr/>
          </p:nvSpPr>
          <p:spPr>
            <a:xfrm>
              <a:off x="3329731" y="1050"/>
              <a:ext cx="2149500" cy="6132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1" name="Google Shape;1471;g3a4a37d3511_0_1542"/>
            <p:cNvSpPr txBox="1"/>
            <p:nvPr/>
          </p:nvSpPr>
          <p:spPr>
            <a:xfrm>
              <a:off x="3347691" y="19010"/>
              <a:ext cx="2113500" cy="5772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dirty="0">
                  <a:solidFill>
                    <a:schemeClr val="tx1"/>
                  </a:solidFill>
                  <a:latin typeface="Century Gothic" panose="020B0502020202020204" pitchFamily="34" charset="0"/>
                  <a:sym typeface="Arial"/>
                </a:rPr>
                <a:t>Learners can</a:t>
              </a:r>
              <a:endParaRPr sz="1400" b="1" i="0" u="none" strike="noStrike" cap="none" dirty="0">
                <a:solidFill>
                  <a:schemeClr val="tx1"/>
                </a:solidFill>
                <a:latin typeface="Century Gothic" panose="020B0502020202020204" pitchFamily="34" charset="0"/>
                <a:sym typeface="Arial"/>
              </a:endParaRPr>
            </a:p>
          </p:txBody>
        </p:sp>
        <p:sp>
          <p:nvSpPr>
            <p:cNvPr id="1472" name="Google Shape;1472;g3a4a37d3511_0_1542"/>
            <p:cNvSpPr/>
            <p:nvPr/>
          </p:nvSpPr>
          <p:spPr>
            <a:xfrm>
              <a:off x="3544675" y="614240"/>
              <a:ext cx="214800" cy="5265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73" name="Google Shape;1473;g3a4a37d3511_0_1542"/>
            <p:cNvSpPr/>
            <p:nvPr/>
          </p:nvSpPr>
          <p:spPr>
            <a:xfrm>
              <a:off x="3759619" y="789765"/>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4" name="Google Shape;1474;g3a4a37d3511_0_1542"/>
            <p:cNvSpPr txBox="1"/>
            <p:nvPr/>
          </p:nvSpPr>
          <p:spPr>
            <a:xfrm>
              <a:off x="3780183" y="810329"/>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lvl="0" algn="ctr">
                <a:lnSpc>
                  <a:spcPct val="90000"/>
                </a:lnSpc>
                <a:buSzPts val="1200"/>
              </a:pPr>
              <a:r>
                <a:rPr lang="en-GB" sz="1200" dirty="0">
                  <a:solidFill>
                    <a:schemeClr val="tx1"/>
                  </a:solidFill>
                  <a:latin typeface="Century Gothic" panose="020B0502020202020204" pitchFamily="34" charset="0"/>
                </a:rPr>
                <a:t>Make structured queries</a:t>
              </a:r>
              <a:endParaRPr lang="en-GB" dirty="0">
                <a:solidFill>
                  <a:schemeClr val="tx1"/>
                </a:solidFill>
                <a:latin typeface="Century Gothic" panose="020B0502020202020204" pitchFamily="34" charset="0"/>
              </a:endParaRPr>
            </a:p>
          </p:txBody>
        </p:sp>
        <p:sp>
          <p:nvSpPr>
            <p:cNvPr id="1475" name="Google Shape;1475;g3a4a37d3511_0_1542"/>
            <p:cNvSpPr/>
            <p:nvPr/>
          </p:nvSpPr>
          <p:spPr>
            <a:xfrm>
              <a:off x="3544675" y="614240"/>
              <a:ext cx="214800" cy="14043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76" name="Google Shape;1476;g3a4a37d3511_0_1542"/>
            <p:cNvSpPr/>
            <p:nvPr/>
          </p:nvSpPr>
          <p:spPr>
            <a:xfrm>
              <a:off x="3759619" y="1667385"/>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7" name="Google Shape;1477;g3a4a37d3511_0_1542"/>
            <p:cNvSpPr txBox="1"/>
            <p:nvPr/>
          </p:nvSpPr>
          <p:spPr>
            <a:xfrm>
              <a:off x="3780183" y="1687949"/>
              <a:ext cx="2013600" cy="66090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Receive feedback</a:t>
              </a:r>
              <a:endParaRPr sz="1400" b="0" i="0" u="none" strike="noStrike" cap="none" dirty="0">
                <a:solidFill>
                  <a:schemeClr val="tx1"/>
                </a:solidFill>
                <a:latin typeface="Century Gothic" panose="020B0502020202020204" pitchFamily="34" charset="0"/>
                <a:sym typeface="Arial"/>
              </a:endParaRPr>
            </a:p>
          </p:txBody>
        </p:sp>
        <p:sp>
          <p:nvSpPr>
            <p:cNvPr id="1478" name="Google Shape;1478;g3a4a37d3511_0_1542"/>
            <p:cNvSpPr/>
            <p:nvPr/>
          </p:nvSpPr>
          <p:spPr>
            <a:xfrm>
              <a:off x="3544675" y="614240"/>
              <a:ext cx="214800" cy="2281800"/>
            </a:xfrm>
            <a:custGeom>
              <a:avLst/>
              <a:gdLst/>
              <a:ahLst/>
              <a:cxnLst/>
              <a:rect l="l" t="t" r="r" b="b"/>
              <a:pathLst>
                <a:path w="120000" h="120000" extrusionOk="0">
                  <a:moveTo>
                    <a:pt x="0" y="0"/>
                  </a:moveTo>
                  <a:lnTo>
                    <a:pt x="0" y="120000"/>
                  </a:lnTo>
                  <a:lnTo>
                    <a:pt x="120000" y="120000"/>
                  </a:lnTo>
                </a:path>
              </a:pathLst>
            </a:custGeom>
            <a:no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a:lstStyle/>
            <a:p>
              <a:endParaRPr lang="en-GB"/>
            </a:p>
          </p:txBody>
        </p:sp>
        <p:sp>
          <p:nvSpPr>
            <p:cNvPr id="1479" name="Google Shape;1479;g3a4a37d3511_0_1542"/>
            <p:cNvSpPr/>
            <p:nvPr/>
          </p:nvSpPr>
          <p:spPr>
            <a:xfrm>
              <a:off x="3759619" y="2545006"/>
              <a:ext cx="2054700" cy="702000"/>
            </a:xfrm>
            <a:prstGeom prst="roundRect">
              <a:avLst>
                <a:gd name="adj" fmla="val 10000"/>
              </a:avLst>
            </a:prstGeom>
            <a:solidFill>
              <a:schemeClr val="accent4"/>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0" name="Google Shape;1480;g3a4a37d3511_0_1542"/>
            <p:cNvSpPr txBox="1"/>
            <p:nvPr/>
          </p:nvSpPr>
          <p:spPr>
            <a:xfrm>
              <a:off x="3780183" y="2565571"/>
              <a:ext cx="2013600" cy="877620"/>
            </a:xfrm>
            <a:prstGeom prst="rect">
              <a:avLst/>
            </a:prstGeom>
            <a:solidFill>
              <a:srgbClr val="FFD83C"/>
            </a:solidFill>
            <a:ln w="38100" cap="flat" cmpd="sng">
              <a:solidFill>
                <a:srgbClr val="01A7FE"/>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dirty="0">
                  <a:solidFill>
                    <a:schemeClr val="tx1"/>
                  </a:solidFill>
                  <a:latin typeface="Century Gothic" panose="020B0502020202020204" pitchFamily="34" charset="0"/>
                  <a:sym typeface="Arial"/>
                </a:rPr>
                <a:t>Request recommendations approved/edited by the educator</a:t>
              </a:r>
              <a:endParaRPr sz="1400" b="0" i="0" u="none" strike="noStrike" cap="none" dirty="0">
                <a:solidFill>
                  <a:schemeClr val="tx1"/>
                </a:solidFill>
                <a:latin typeface="Century Gothic" panose="020B0502020202020204" pitchFamily="34" charset="0"/>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2" name="Google Shape;1432;g3a4a37d3511_0_15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latin typeface="Bebas Neue"/>
                <a:ea typeface="Bebas Neue"/>
                <a:cs typeface="Bebas Neue"/>
                <a:sym typeface="Bebas Neue"/>
              </a:rPr>
              <a:t>The </a:t>
            </a:r>
            <a:r>
              <a:rPr lang="en-GB" sz="4000" dirty="0" err="1">
                <a:latin typeface="Bebas Neue"/>
                <a:ea typeface="Bebas Neue"/>
                <a:cs typeface="Bebas Neue"/>
                <a:sym typeface="Bebas Neue"/>
              </a:rPr>
              <a:t>augmentor</a:t>
            </a:r>
            <a:r>
              <a:rPr lang="en-GB" sz="4000" dirty="0">
                <a:latin typeface="Bebas Neue"/>
                <a:ea typeface="Bebas Neue"/>
                <a:cs typeface="Bebas Neue"/>
                <a:sym typeface="Bebas Neue"/>
              </a:rPr>
              <a:t> platform</a:t>
            </a:r>
            <a:endParaRPr sz="4000" dirty="0">
              <a:latin typeface="Bebas Neue"/>
              <a:ea typeface="Bebas Neue"/>
              <a:cs typeface="Bebas Neue"/>
              <a:sym typeface="Bebas Neue"/>
            </a:endParaRPr>
          </a:p>
        </p:txBody>
      </p:sp>
      <p:sp>
        <p:nvSpPr>
          <p:cNvPr id="1433" name="Google Shape;1433;g3a4a37d3511_0_1523"/>
          <p:cNvSpPr txBox="1">
            <a:spLocks noGrp="1"/>
          </p:cNvSpPr>
          <p:nvPr>
            <p:ph type="body" idx="1"/>
          </p:nvPr>
        </p:nvSpPr>
        <p:spPr>
          <a:xfrm>
            <a:off x="311700" y="942925"/>
            <a:ext cx="8520600" cy="3416400"/>
          </a:xfrm>
          <a:prstGeom prst="rect">
            <a:avLst/>
          </a:prstGeom>
          <a:noFill/>
          <a:ln>
            <a:noFill/>
          </a:ln>
        </p:spPr>
        <p:txBody>
          <a:bodyPr spcFirstLastPara="1" wrap="square" lIns="91425" tIns="91425" rIns="91425" bIns="91425" anchor="t" anchorCtr="0">
            <a:normAutofit/>
          </a:bodyPr>
          <a:lstStyle/>
          <a:p>
            <a:pPr marL="457200" lvl="0" indent="-228600" algn="ctr" rtl="0">
              <a:lnSpc>
                <a:spcPct val="115000"/>
              </a:lnSpc>
              <a:spcBef>
                <a:spcPts val="0"/>
              </a:spcBef>
              <a:spcAft>
                <a:spcPts val="0"/>
              </a:spcAft>
              <a:buSzPts val="1800"/>
              <a:buNone/>
            </a:pPr>
            <a:r>
              <a:rPr lang="en-GB" dirty="0">
                <a:solidFill>
                  <a:schemeClr val="dk1"/>
                </a:solidFill>
              </a:rPr>
              <a:t>You can visit the augMENTOR platform through this link:</a:t>
            </a:r>
            <a:endParaRPr u="sng" dirty="0">
              <a:solidFill>
                <a:schemeClr val="dk1"/>
              </a:solidFill>
              <a:hlinkClick r:id="rId3">
                <a:extLst>
                  <a:ext uri="{A12FA001-AC4F-418D-AE19-62706E023703}">
                    <ahyp:hlinkClr xmlns:ahyp="http://schemas.microsoft.com/office/drawing/2018/hyperlinkcolor" val="tx"/>
                  </a:ext>
                </a:extLst>
              </a:hlinkClick>
            </a:endParaRPr>
          </a:p>
          <a:p>
            <a:pPr marL="457200" lvl="0" indent="-228600" algn="ctr" rtl="0">
              <a:lnSpc>
                <a:spcPct val="115000"/>
              </a:lnSpc>
              <a:spcBef>
                <a:spcPts val="0"/>
              </a:spcBef>
              <a:spcAft>
                <a:spcPts val="0"/>
              </a:spcAft>
              <a:buSzPts val="1800"/>
              <a:buNone/>
            </a:pPr>
            <a:r>
              <a:rPr lang="en-GB" u="sng" dirty="0">
                <a:solidFill>
                  <a:schemeClr val="dk1"/>
                </a:solidFill>
                <a:hlinkClick r:id="rId3">
                  <a:extLst>
                    <a:ext uri="{A12FA001-AC4F-418D-AE19-62706E023703}">
                      <ahyp:hlinkClr xmlns:ahyp="http://schemas.microsoft.com/office/drawing/2018/hyperlinkcolor" val="tx"/>
                    </a:ext>
                  </a:extLst>
                </a:hlinkClick>
              </a:rPr>
              <a:t>https://augmentor-app.eu-dev.novelcore.org/login</a:t>
            </a:r>
            <a:r>
              <a:rPr lang="en-GB" dirty="0">
                <a:solidFill>
                  <a:schemeClr val="dk1"/>
                </a:solidFill>
              </a:rPr>
              <a:t> </a:t>
            </a:r>
            <a:endParaRPr dirty="0">
              <a:solidFill>
                <a:schemeClr val="dk1"/>
              </a:solidFill>
            </a:endParaRPr>
          </a:p>
          <a:p>
            <a:pPr marL="114300" lvl="0" indent="0" algn="l" rtl="0">
              <a:lnSpc>
                <a:spcPct val="115000"/>
              </a:lnSpc>
              <a:spcBef>
                <a:spcPts val="0"/>
              </a:spcBef>
              <a:spcAft>
                <a:spcPts val="0"/>
              </a:spcAft>
              <a:buSzPts val="1800"/>
              <a:buNone/>
            </a:pPr>
            <a:endParaRPr dirty="0">
              <a:solidFill>
                <a:schemeClr val="dk1"/>
              </a:solidFill>
            </a:endParaRPr>
          </a:p>
          <a:p>
            <a:pPr marL="457200" lvl="0" indent="-228600" algn="l" rtl="0">
              <a:lnSpc>
                <a:spcPct val="115000"/>
              </a:lnSpc>
              <a:spcBef>
                <a:spcPts val="0"/>
              </a:spcBef>
              <a:spcAft>
                <a:spcPts val="0"/>
              </a:spcAft>
              <a:buSzPts val="1800"/>
              <a:buNone/>
            </a:pPr>
            <a:endParaRPr dirty="0">
              <a:solidFill>
                <a:schemeClr val="dk1"/>
              </a:solidFill>
            </a:endParaRPr>
          </a:p>
        </p:txBody>
      </p:sp>
      <p:pic>
        <p:nvPicPr>
          <p:cNvPr id="1436" name="Google Shape;1436;g3a4a37d3511_0_1523"/>
          <p:cNvPicPr preferRelativeResize="0"/>
          <p:nvPr/>
        </p:nvPicPr>
        <p:blipFill rotWithShape="1">
          <a:blip r:embed="rId4">
            <a:alphaModFix/>
          </a:blip>
          <a:srcRect/>
          <a:stretch/>
        </p:blipFill>
        <p:spPr>
          <a:xfrm>
            <a:off x="-89710" y="3665032"/>
            <a:ext cx="1365900" cy="1388586"/>
          </a:xfrm>
          <a:prstGeom prst="rect">
            <a:avLst/>
          </a:prstGeom>
          <a:noFill/>
          <a:ln>
            <a:noFill/>
          </a:ln>
        </p:spPr>
      </p:pic>
      <p:pic>
        <p:nvPicPr>
          <p:cNvPr id="2" name="Picture 1">
            <a:extLst>
              <a:ext uri="{FF2B5EF4-FFF2-40B4-BE49-F238E27FC236}">
                <a16:creationId xmlns:a16="http://schemas.microsoft.com/office/drawing/2014/main" id="{A48BFCDC-85A6-B549-B6EC-60CBB71F36E2}"/>
              </a:ext>
            </a:extLst>
          </p:cNvPr>
          <p:cNvPicPr>
            <a:picLocks noChangeAspect="1"/>
          </p:cNvPicPr>
          <p:nvPr/>
        </p:nvPicPr>
        <p:blipFill>
          <a:blip r:embed="rId5"/>
          <a:srcRect b="5664"/>
          <a:stretch>
            <a:fillRect/>
          </a:stretch>
        </p:blipFill>
        <p:spPr>
          <a:xfrm>
            <a:off x="4061261" y="2017998"/>
            <a:ext cx="2212840" cy="292562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B805E3A-7B5B-7000-D326-7CF944FFDBAD}"/>
              </a:ext>
            </a:extLst>
          </p:cNvPr>
          <p:cNvPicPr>
            <a:picLocks noChangeAspect="1"/>
          </p:cNvPicPr>
          <p:nvPr/>
        </p:nvPicPr>
        <p:blipFill>
          <a:blip r:embed="rId6"/>
          <a:srcRect r="53949" b="6373"/>
          <a:stretch>
            <a:fillRect/>
          </a:stretch>
        </p:blipFill>
        <p:spPr>
          <a:xfrm>
            <a:off x="6465854" y="2017998"/>
            <a:ext cx="2558199" cy="2925628"/>
          </a:xfrm>
          <a:prstGeom prst="rect">
            <a:avLst/>
          </a:prstGeom>
          <a:ln>
            <a:noFill/>
          </a:ln>
          <a:effectLst>
            <a:outerShdw blurRad="292100" dist="139700" dir="2700000" algn="tl" rotWithShape="0">
              <a:srgbClr val="333333">
                <a:alpha val="65000"/>
              </a:srgbClr>
            </a:outerShdw>
          </a:effectLst>
        </p:spPr>
      </p:pic>
      <p:sp>
        <p:nvSpPr>
          <p:cNvPr id="4" name="Google Shape;1400;g3a4a37d3511_0_1413">
            <a:extLst>
              <a:ext uri="{FF2B5EF4-FFF2-40B4-BE49-F238E27FC236}">
                <a16:creationId xmlns:a16="http://schemas.microsoft.com/office/drawing/2014/main" id="{A9FC1123-5E03-5885-CB71-2C757E3713C5}"/>
              </a:ext>
            </a:extLst>
          </p:cNvPr>
          <p:cNvSpPr/>
          <p:nvPr/>
        </p:nvSpPr>
        <p:spPr>
          <a:xfrm>
            <a:off x="1068046" y="3167806"/>
            <a:ext cx="2802975" cy="1505178"/>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85725" marR="0" lvl="0"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panose="020B0502020202020204" pitchFamily="34" charset="0"/>
                <a:sym typeface="Arial"/>
              </a:rPr>
              <a:t>If you don’t have an account yet, you can test aug</a:t>
            </a:r>
            <a:r>
              <a:rPr lang="en-US" sz="1200" dirty="0">
                <a:solidFill>
                  <a:schemeClr val="dk1"/>
                </a:solidFill>
                <a:latin typeface="Century Gothic" panose="020B0502020202020204" pitchFamily="34" charset="0"/>
              </a:rPr>
              <a:t>MENTOR using our demo course!</a:t>
            </a:r>
          </a:p>
          <a:p>
            <a:pPr marL="85725" marR="0" lvl="0" rtl="0">
              <a:lnSpc>
                <a:spcPct val="100000"/>
              </a:lnSpc>
              <a:spcBef>
                <a:spcPts val="0"/>
              </a:spcBef>
              <a:spcAft>
                <a:spcPts val="0"/>
              </a:spcAft>
              <a:buClr>
                <a:srgbClr val="000000"/>
              </a:buClr>
              <a:buSzPts val="1200"/>
              <a:buFont typeface="Arial"/>
              <a:buNone/>
            </a:pPr>
            <a:endParaRPr lang="en-US" sz="1200" dirty="0">
              <a:solidFill>
                <a:schemeClr val="dk1"/>
              </a:solidFill>
              <a:latin typeface="Century Gothic" panose="020B0502020202020204" pitchFamily="34" charset="0"/>
            </a:endParaRPr>
          </a:p>
          <a:p>
            <a:pPr marL="85725" marR="0" lvl="0"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panose="020B0502020202020204" pitchFamily="34" charset="0"/>
                <a:sym typeface="Arial"/>
              </a:rPr>
              <a:t>Or</a:t>
            </a:r>
            <a:r>
              <a:rPr lang="en-US" sz="1200" dirty="0">
                <a:solidFill>
                  <a:schemeClr val="dk1"/>
                </a:solidFill>
                <a:latin typeface="Century Gothic" panose="020B0502020202020204" pitchFamily="34" charset="0"/>
              </a:rPr>
              <a:t>ganization: Demo course</a:t>
            </a:r>
            <a:endParaRPr lang="el-GR" sz="1200" dirty="0">
              <a:solidFill>
                <a:schemeClr val="dk1"/>
              </a:solidFill>
              <a:latin typeface="Century Gothic" panose="020B0502020202020204" pitchFamily="34" charset="0"/>
            </a:endParaRPr>
          </a:p>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rPr>
              <a:t>User name: </a:t>
            </a:r>
            <a:r>
              <a:rPr lang="en-US" sz="1200" dirty="0" err="1">
                <a:solidFill>
                  <a:schemeClr val="dk1"/>
                </a:solidFill>
                <a:latin typeface="Century Gothic" panose="020B0502020202020204" pitchFamily="34" charset="0"/>
              </a:rPr>
              <a:t>demo_educator</a:t>
            </a:r>
            <a:endParaRPr lang="en-US" sz="1200" dirty="0">
              <a:solidFill>
                <a:schemeClr val="dk1"/>
              </a:solidFill>
              <a:latin typeface="Century Gothic" panose="020B0502020202020204" pitchFamily="34" charset="0"/>
            </a:endParaRPr>
          </a:p>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rPr>
              <a:t>Password: #Abcd123</a:t>
            </a:r>
            <a:endParaRPr sz="1200" b="0" i="0" u="none" strike="noStrike" cap="none" dirty="0">
              <a:solidFill>
                <a:srgbClr val="000000"/>
              </a:solidFill>
              <a:latin typeface="Century Gothic" panose="020B0502020202020204" pitchFamily="34" charset="0"/>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0EB6091E-86B2-02C5-DA44-389F34900AE8}"/>
              </a:ext>
            </a:extLst>
          </p:cNvPr>
          <p:cNvPicPr>
            <a:picLocks noChangeAspect="1"/>
          </p:cNvPicPr>
          <p:nvPr/>
        </p:nvPicPr>
        <p:blipFill>
          <a:blip r:embed="rId2"/>
          <a:srcRect l="18273" r="18735"/>
          <a:stretch>
            <a:fillRect/>
          </a:stretch>
        </p:blipFill>
        <p:spPr>
          <a:xfrm>
            <a:off x="1670400" y="1236039"/>
            <a:ext cx="5760000" cy="3513221"/>
          </a:xfrm>
          <a:prstGeom prst="rect">
            <a:avLst/>
          </a:prstGeom>
          <a:ln>
            <a:noFill/>
          </a:ln>
          <a:effectLst>
            <a:outerShdw blurRad="292100" dist="139700" dir="2700000" algn="tl" rotWithShape="0">
              <a:srgbClr val="333333">
                <a:alpha val="65000"/>
              </a:srgbClr>
            </a:outerShdw>
          </a:effectLst>
        </p:spPr>
      </p:pic>
      <p:sp>
        <p:nvSpPr>
          <p:cNvPr id="5" name="Google Shape;1544;g3a4a37d3511_0_1625">
            <a:extLst>
              <a:ext uri="{FF2B5EF4-FFF2-40B4-BE49-F238E27FC236}">
                <a16:creationId xmlns:a16="http://schemas.microsoft.com/office/drawing/2014/main" id="{2B7F7BE3-EB6C-F933-3635-9F7EDA58C7D0}"/>
              </a:ext>
            </a:extLst>
          </p:cNvPr>
          <p:cNvSpPr txBox="1">
            <a:spLocks/>
          </p:cNvSpPr>
          <p:nvPr/>
        </p:nvSpPr>
        <p:spPr>
          <a:xfrm>
            <a:off x="311275" y="2865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Century Gothic" panose="020B0502020202020204" pitchFamily="34" charset="0"/>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buSzPct val="111111"/>
            </a:pPr>
            <a:r>
              <a:rPr lang="en-GB" sz="3200" dirty="0">
                <a:latin typeface="Bebas Neue"/>
                <a:ea typeface="Bebas Neue"/>
                <a:cs typeface="Bebas Neue"/>
                <a:sym typeface="Bebas Neue"/>
              </a:rPr>
              <a:t>Making queries</a:t>
            </a:r>
            <a:endParaRPr lang="en-GB" sz="3200" dirty="0"/>
          </a:p>
        </p:txBody>
      </p:sp>
      <p:sp>
        <p:nvSpPr>
          <p:cNvPr id="6" name="Google Shape;1546;g3a4a37d3511_0_1625">
            <a:extLst>
              <a:ext uri="{FF2B5EF4-FFF2-40B4-BE49-F238E27FC236}">
                <a16:creationId xmlns:a16="http://schemas.microsoft.com/office/drawing/2014/main" id="{E5DFC72B-1723-F3AC-D26D-FA6812CC63AE}"/>
              </a:ext>
            </a:extLst>
          </p:cNvPr>
          <p:cNvSpPr txBox="1"/>
          <p:nvPr/>
        </p:nvSpPr>
        <p:spPr>
          <a:xfrm>
            <a:off x="311275" y="57977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72"/>
              <a:buFont typeface="Arial"/>
              <a:buNone/>
            </a:pPr>
            <a:r>
              <a:rPr lang="en-GB" sz="1800" b="0" i="1" u="none" strike="noStrike" cap="none" dirty="0">
                <a:solidFill>
                  <a:schemeClr val="dk1"/>
                </a:solidFill>
                <a:latin typeface="Century Gothic" panose="020B0502020202020204" pitchFamily="34" charset="0"/>
                <a:sym typeface="Arial"/>
              </a:rPr>
              <a:t>Once you enter augMENTOR, you are ready start using it by making queries</a:t>
            </a:r>
            <a:endParaRPr sz="14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2097525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94DD7-9F6B-B295-DE33-A8491AC1F727}"/>
            </a:ext>
          </a:extLst>
        </p:cNvPr>
        <p:cNvGrpSpPr/>
        <p:nvPr/>
      </p:nvGrpSpPr>
      <p:grpSpPr>
        <a:xfrm>
          <a:off x="0" y="0"/>
          <a:ext cx="0" cy="0"/>
          <a:chOff x="0" y="0"/>
          <a:chExt cx="0" cy="0"/>
        </a:xfrm>
      </p:grpSpPr>
      <p:sp>
        <p:nvSpPr>
          <p:cNvPr id="5" name="Google Shape;1544;g3a4a37d3511_0_1625">
            <a:extLst>
              <a:ext uri="{FF2B5EF4-FFF2-40B4-BE49-F238E27FC236}">
                <a16:creationId xmlns:a16="http://schemas.microsoft.com/office/drawing/2014/main" id="{78FCB526-E82D-5C57-61FC-C0DF31F31682}"/>
              </a:ext>
            </a:extLst>
          </p:cNvPr>
          <p:cNvSpPr txBox="1">
            <a:spLocks/>
          </p:cNvSpPr>
          <p:nvPr/>
        </p:nvSpPr>
        <p:spPr>
          <a:xfrm>
            <a:off x="311275" y="2865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Century Gothic" panose="020B0502020202020204" pitchFamily="34" charset="0"/>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buSzPct val="111111"/>
            </a:pPr>
            <a:r>
              <a:rPr lang="en-GB" sz="3200" dirty="0">
                <a:latin typeface="Bebas Neue"/>
                <a:ea typeface="Bebas Neue"/>
                <a:cs typeface="Bebas Neue"/>
                <a:sym typeface="Bebas Neue"/>
              </a:rPr>
              <a:t>Making queries</a:t>
            </a:r>
            <a:endParaRPr lang="en-GB" sz="3200" dirty="0"/>
          </a:p>
        </p:txBody>
      </p:sp>
      <p:sp>
        <p:nvSpPr>
          <p:cNvPr id="6" name="Google Shape;1546;g3a4a37d3511_0_1625">
            <a:extLst>
              <a:ext uri="{FF2B5EF4-FFF2-40B4-BE49-F238E27FC236}">
                <a16:creationId xmlns:a16="http://schemas.microsoft.com/office/drawing/2014/main" id="{89CAFAB3-11C3-CF6E-D84E-D21097B404D3}"/>
              </a:ext>
            </a:extLst>
          </p:cNvPr>
          <p:cNvSpPr txBox="1"/>
          <p:nvPr/>
        </p:nvSpPr>
        <p:spPr>
          <a:xfrm>
            <a:off x="311275" y="57977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72"/>
              <a:buFont typeface="Arial"/>
              <a:buNone/>
            </a:pPr>
            <a:r>
              <a:rPr lang="en-GB" sz="1800" b="0" i="1" u="none" strike="noStrike" cap="none" dirty="0">
                <a:solidFill>
                  <a:schemeClr val="dk1"/>
                </a:solidFill>
                <a:latin typeface="Century Gothic" panose="020B0502020202020204" pitchFamily="34" charset="0"/>
                <a:sym typeface="Arial"/>
              </a:rPr>
              <a:t>Once you enter augMENTOR, you are ready start using it by making queries</a:t>
            </a:r>
            <a:endParaRPr sz="1400" b="0" i="0" u="none" strike="noStrike" cap="none" dirty="0">
              <a:solidFill>
                <a:srgbClr val="000000"/>
              </a:solidFill>
              <a:latin typeface="Century Gothic" panose="020B0502020202020204" pitchFamily="34" charset="0"/>
              <a:sym typeface="Arial"/>
            </a:endParaRPr>
          </a:p>
        </p:txBody>
      </p:sp>
      <p:pic>
        <p:nvPicPr>
          <p:cNvPr id="2" name="Picture 1">
            <a:extLst>
              <a:ext uri="{FF2B5EF4-FFF2-40B4-BE49-F238E27FC236}">
                <a16:creationId xmlns:a16="http://schemas.microsoft.com/office/drawing/2014/main" id="{C000C3CA-4E0D-E735-6286-070EB31C7EB5}"/>
              </a:ext>
            </a:extLst>
          </p:cNvPr>
          <p:cNvPicPr>
            <a:picLocks noChangeAspect="1"/>
          </p:cNvPicPr>
          <p:nvPr/>
        </p:nvPicPr>
        <p:blipFill>
          <a:blip r:embed="rId2"/>
          <a:srcRect b="27511"/>
          <a:stretch>
            <a:fillRect/>
          </a:stretch>
        </p:blipFill>
        <p:spPr>
          <a:xfrm>
            <a:off x="451498" y="1498839"/>
            <a:ext cx="7772400" cy="3169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041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0FCB-CEA1-49B6-0BCC-1243337B963E}"/>
            </a:ext>
          </a:extLst>
        </p:cNvPr>
        <p:cNvGrpSpPr/>
        <p:nvPr/>
      </p:nvGrpSpPr>
      <p:grpSpPr>
        <a:xfrm>
          <a:off x="0" y="0"/>
          <a:ext cx="0" cy="0"/>
          <a:chOff x="0" y="0"/>
          <a:chExt cx="0" cy="0"/>
        </a:xfrm>
      </p:grpSpPr>
      <p:sp>
        <p:nvSpPr>
          <p:cNvPr id="5" name="Google Shape;1544;g3a4a37d3511_0_1625">
            <a:extLst>
              <a:ext uri="{FF2B5EF4-FFF2-40B4-BE49-F238E27FC236}">
                <a16:creationId xmlns:a16="http://schemas.microsoft.com/office/drawing/2014/main" id="{E7143DC8-6102-F6B6-3687-D3040FB8069D}"/>
              </a:ext>
            </a:extLst>
          </p:cNvPr>
          <p:cNvSpPr txBox="1">
            <a:spLocks/>
          </p:cNvSpPr>
          <p:nvPr/>
        </p:nvSpPr>
        <p:spPr>
          <a:xfrm>
            <a:off x="268443" y="456116"/>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Century Gothic" panose="020B0502020202020204" pitchFamily="34" charset="0"/>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buSzPct val="111111"/>
            </a:pPr>
            <a:r>
              <a:rPr lang="en-GB" sz="3200" dirty="0">
                <a:latin typeface="Bebas Neue"/>
                <a:ea typeface="Bebas Neue"/>
                <a:cs typeface="Bebas Neue"/>
                <a:sym typeface="Bebas Neue"/>
              </a:rPr>
              <a:t>Making queries</a:t>
            </a:r>
            <a:endParaRPr lang="en-GB" sz="3200" dirty="0"/>
          </a:p>
        </p:txBody>
      </p:sp>
      <p:pic>
        <p:nvPicPr>
          <p:cNvPr id="3" name="Picture 2">
            <a:extLst>
              <a:ext uri="{FF2B5EF4-FFF2-40B4-BE49-F238E27FC236}">
                <a16:creationId xmlns:a16="http://schemas.microsoft.com/office/drawing/2014/main" id="{F2BF39C9-5BF7-3959-B5A5-DD9B30EA011F}"/>
              </a:ext>
            </a:extLst>
          </p:cNvPr>
          <p:cNvPicPr>
            <a:picLocks noChangeAspect="1"/>
          </p:cNvPicPr>
          <p:nvPr/>
        </p:nvPicPr>
        <p:blipFill>
          <a:blip r:embed="rId2"/>
          <a:srcRect r="4587" b="22969"/>
          <a:stretch>
            <a:fillRect/>
          </a:stretch>
        </p:blipFill>
        <p:spPr>
          <a:xfrm>
            <a:off x="4528743" y="1596052"/>
            <a:ext cx="4297041" cy="195139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36BC460-3E37-2C00-E628-53E1D5B0C216}"/>
              </a:ext>
            </a:extLst>
          </p:cNvPr>
          <p:cNvSpPr txBox="1"/>
          <p:nvPr/>
        </p:nvSpPr>
        <p:spPr>
          <a:xfrm>
            <a:off x="268443" y="1242333"/>
            <a:ext cx="4386562" cy="116955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Start by selecting a query from the predefined list or type your own</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Click the help button to learn how to properly construct custom queries.</a:t>
            </a:r>
            <a:endParaRPr lang="en-LT" dirty="0">
              <a:latin typeface="Century Gothic" panose="020B0502020202020204" pitchFamily="34" charset="0"/>
            </a:endParaRPr>
          </a:p>
        </p:txBody>
      </p:sp>
      <p:pic>
        <p:nvPicPr>
          <p:cNvPr id="7" name="Google Shape;1436;g3a4a37d3511_0_1523">
            <a:extLst>
              <a:ext uri="{FF2B5EF4-FFF2-40B4-BE49-F238E27FC236}">
                <a16:creationId xmlns:a16="http://schemas.microsoft.com/office/drawing/2014/main" id="{9B97D455-24D2-6345-42C3-35D744369F6D}"/>
              </a:ext>
            </a:extLst>
          </p:cNvPr>
          <p:cNvPicPr preferRelativeResize="0"/>
          <p:nvPr/>
        </p:nvPicPr>
        <p:blipFill rotWithShape="1">
          <a:blip r:embed="rId3">
            <a:alphaModFix/>
          </a:blip>
          <a:srcRect/>
          <a:stretch/>
        </p:blipFill>
        <p:spPr>
          <a:xfrm>
            <a:off x="-89710" y="3665032"/>
            <a:ext cx="1365900" cy="1388586"/>
          </a:xfrm>
          <a:prstGeom prst="rect">
            <a:avLst/>
          </a:prstGeom>
          <a:noFill/>
          <a:ln>
            <a:noFill/>
          </a:ln>
        </p:spPr>
      </p:pic>
      <p:sp>
        <p:nvSpPr>
          <p:cNvPr id="8" name="Google Shape;1400;g3a4a37d3511_0_1413">
            <a:extLst>
              <a:ext uri="{FF2B5EF4-FFF2-40B4-BE49-F238E27FC236}">
                <a16:creationId xmlns:a16="http://schemas.microsoft.com/office/drawing/2014/main" id="{444AD2D2-6004-9C25-64EF-A041361464AA}"/>
              </a:ext>
            </a:extLst>
          </p:cNvPr>
          <p:cNvSpPr/>
          <p:nvPr/>
        </p:nvSpPr>
        <p:spPr>
          <a:xfrm>
            <a:off x="1068046" y="2829600"/>
            <a:ext cx="2802975" cy="1843384"/>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85725" marR="0" lvl="0"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panose="020B0502020202020204" pitchFamily="34" charset="0"/>
                <a:sym typeface="Arial"/>
              </a:rPr>
              <a:t>augMENTOR is not designed as a chatbot. </a:t>
            </a:r>
            <a:r>
              <a:rPr lang="en-US" sz="1200" dirty="0">
                <a:solidFill>
                  <a:schemeClr val="dk1"/>
                </a:solidFill>
                <a:latin typeface="Century Gothic" panose="020B0502020202020204" pitchFamily="34" charset="0"/>
              </a:rPr>
              <a:t>It is designed to provide structured feedback and recommendations based on the specifics of a course and TESA framework. </a:t>
            </a:r>
          </a:p>
          <a:p>
            <a:pPr marL="85725" marR="0" lvl="0" rtl="0">
              <a:lnSpc>
                <a:spcPct val="100000"/>
              </a:lnSpc>
              <a:spcBef>
                <a:spcPts val="0"/>
              </a:spcBef>
              <a:spcAft>
                <a:spcPts val="0"/>
              </a:spcAft>
              <a:buClr>
                <a:srgbClr val="000000"/>
              </a:buClr>
              <a:buSzPts val="1200"/>
              <a:buFont typeface="Arial"/>
              <a:buNone/>
            </a:pPr>
            <a:endParaRPr lang="en-US" sz="1200" b="0" i="0" u="none" strike="noStrike" cap="none" dirty="0">
              <a:solidFill>
                <a:schemeClr val="dk1"/>
              </a:solidFill>
              <a:latin typeface="Century Gothic" panose="020B0502020202020204" pitchFamily="34" charset="0"/>
              <a:sym typeface="Arial"/>
            </a:endParaRPr>
          </a:p>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rPr>
              <a:t>It is best used to monitor learners and personalize the learning process for them.</a:t>
            </a:r>
            <a:endParaRPr sz="12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144899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g3a4a37d3511_0_1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The augMENTOR Solution</a:t>
            </a:r>
            <a:endParaRPr sz="3700" dirty="0">
              <a:solidFill>
                <a:schemeClr val="dk1"/>
              </a:solidFill>
              <a:latin typeface="Bebas Neue"/>
              <a:ea typeface="Bebas Neue"/>
              <a:cs typeface="Bebas Neue"/>
              <a:sym typeface="Bebas Neue"/>
            </a:endParaRPr>
          </a:p>
        </p:txBody>
      </p:sp>
      <p:sp>
        <p:nvSpPr>
          <p:cNvPr id="113" name="Google Shape;113;g3a4a37d3511_0_152"/>
          <p:cNvSpPr txBox="1">
            <a:spLocks noGrp="1"/>
          </p:cNvSpPr>
          <p:nvPr>
            <p:ph type="body" idx="1"/>
          </p:nvPr>
        </p:nvSpPr>
        <p:spPr>
          <a:xfrm>
            <a:off x="162836" y="1257943"/>
            <a:ext cx="8229495" cy="3624174"/>
          </a:xfrm>
          <a:prstGeom prst="rect">
            <a:avLst/>
          </a:prstGeom>
          <a:noFill/>
          <a:ln>
            <a:noFill/>
          </a:ln>
        </p:spPr>
        <p:txBody>
          <a:bodyPr spcFirstLastPara="1" wrap="square" lIns="91425" tIns="91425" rIns="91425" bIns="91425" anchor="t" anchorCtr="0">
            <a:normAutofit/>
          </a:bodyPr>
          <a:lstStyle/>
          <a:p>
            <a:pPr marL="360363" lvl="0" indent="-274638">
              <a:lnSpc>
                <a:spcPct val="95000"/>
              </a:lnSpc>
              <a:buClrTx/>
              <a:buSzPct val="100000"/>
            </a:pPr>
            <a:r>
              <a:rPr lang="en-GB" sz="1600" dirty="0">
                <a:solidFill>
                  <a:schemeClr val="dk1"/>
                </a:solidFill>
              </a:rPr>
              <a:t>The </a:t>
            </a:r>
            <a:r>
              <a:rPr lang="en-US" sz="1400" dirty="0">
                <a:solidFill>
                  <a:schemeClr val="dk1"/>
                </a:solidFill>
              </a:rPr>
              <a:t>The </a:t>
            </a:r>
            <a:r>
              <a:rPr lang="en-US" sz="1400" b="1" dirty="0">
                <a:solidFill>
                  <a:schemeClr val="dk1"/>
                </a:solidFill>
              </a:rPr>
              <a:t>AI-Driven platform deploys </a:t>
            </a:r>
            <a:r>
              <a:rPr lang="en-US" sz="1400" dirty="0">
                <a:solidFill>
                  <a:schemeClr val="dk1"/>
                </a:solidFill>
              </a:rPr>
              <a:t>the pedagogical framework through a dedicated Learner Model</a:t>
            </a:r>
          </a:p>
          <a:p>
            <a:pPr marL="85725" lvl="0" indent="0">
              <a:lnSpc>
                <a:spcPct val="95000"/>
              </a:lnSpc>
              <a:buClrTx/>
              <a:buSzPct val="100000"/>
              <a:buNone/>
            </a:pPr>
            <a:endParaRPr lang="en-US" sz="1400" dirty="0">
              <a:solidFill>
                <a:schemeClr val="dk1"/>
              </a:solidFill>
            </a:endParaRPr>
          </a:p>
          <a:p>
            <a:pPr marL="360363" lvl="0" indent="-274638">
              <a:lnSpc>
                <a:spcPct val="95000"/>
              </a:lnSpc>
              <a:buClrTx/>
              <a:buSzPct val="100000"/>
            </a:pPr>
            <a:r>
              <a:rPr lang="en-US" sz="1400" dirty="0">
                <a:solidFill>
                  <a:schemeClr val="dk1"/>
                </a:solidFill>
              </a:rPr>
              <a:t>Evidence-based only!</a:t>
            </a:r>
            <a:r>
              <a:rPr lang="el-GR" sz="1400" dirty="0">
                <a:solidFill>
                  <a:schemeClr val="dk1"/>
                </a:solidFill>
              </a:rPr>
              <a:t> - </a:t>
            </a:r>
            <a:r>
              <a:rPr lang="en-US" sz="1400" i="1" dirty="0">
                <a:solidFill>
                  <a:schemeClr val="dk1"/>
                </a:solidFill>
              </a:rPr>
              <a:t>augMENTOR will produce feedback based on the input from the connected course. I</a:t>
            </a:r>
            <a:r>
              <a:rPr lang="en-GB" sz="1400" i="1" dirty="0">
                <a:solidFill>
                  <a:schemeClr val="dk1"/>
                </a:solidFill>
              </a:rPr>
              <a:t>f data is missing; queries may return little or no feedback.</a:t>
            </a:r>
            <a:endParaRPr sz="1400" i="1" dirty="0">
              <a:solidFill>
                <a:schemeClr val="dk1"/>
              </a:solidFill>
            </a:endParaRPr>
          </a:p>
          <a:p>
            <a:pPr marL="457200" lvl="0" indent="-228600" algn="l" rtl="0">
              <a:lnSpc>
                <a:spcPct val="115000"/>
              </a:lnSpc>
              <a:spcBef>
                <a:spcPts val="0"/>
              </a:spcBef>
              <a:spcAft>
                <a:spcPts val="0"/>
              </a:spcAft>
              <a:buSzPts val="3789"/>
              <a:buNone/>
            </a:pPr>
            <a:endParaRPr sz="1600" dirty="0">
              <a:solidFill>
                <a:schemeClr val="lt1"/>
              </a:solidFill>
            </a:endParaRPr>
          </a:p>
          <a:p>
            <a:pPr marL="457200" lvl="0" indent="-228600" algn="l" rtl="0">
              <a:lnSpc>
                <a:spcPct val="115000"/>
              </a:lnSpc>
              <a:spcBef>
                <a:spcPts val="0"/>
              </a:spcBef>
              <a:spcAft>
                <a:spcPts val="0"/>
              </a:spcAft>
              <a:buSzPts val="3789"/>
              <a:buNone/>
            </a:pPr>
            <a:endParaRPr dirty="0">
              <a:solidFill>
                <a:schemeClr val="lt1"/>
              </a:solidFill>
            </a:endParaRPr>
          </a:p>
          <a:p>
            <a:pPr marL="457200" lvl="0" indent="-228600" algn="l" rtl="0">
              <a:lnSpc>
                <a:spcPct val="115000"/>
              </a:lnSpc>
              <a:spcBef>
                <a:spcPts val="0"/>
              </a:spcBef>
              <a:spcAft>
                <a:spcPts val="0"/>
              </a:spcAft>
              <a:buSzPts val="3789"/>
              <a:buNone/>
            </a:pPr>
            <a:endParaRPr dirty="0"/>
          </a:p>
        </p:txBody>
      </p:sp>
      <p:grpSp>
        <p:nvGrpSpPr>
          <p:cNvPr id="8" name="Group 7">
            <a:extLst>
              <a:ext uri="{FF2B5EF4-FFF2-40B4-BE49-F238E27FC236}">
                <a16:creationId xmlns:a16="http://schemas.microsoft.com/office/drawing/2014/main" id="{1ED49D0D-C0D9-C7A5-9DC1-122956321C90}"/>
              </a:ext>
            </a:extLst>
          </p:cNvPr>
          <p:cNvGrpSpPr/>
          <p:nvPr/>
        </p:nvGrpSpPr>
        <p:grpSpPr>
          <a:xfrm>
            <a:off x="3325814" y="3048362"/>
            <a:ext cx="2882700" cy="1921800"/>
            <a:chOff x="311700" y="3161608"/>
            <a:chExt cx="2882700" cy="1921800"/>
          </a:xfrm>
        </p:grpSpPr>
        <p:sp>
          <p:nvSpPr>
            <p:cNvPr id="115" name="Google Shape;115;g3a4a37d3511_0_152"/>
            <p:cNvSpPr/>
            <p:nvPr/>
          </p:nvSpPr>
          <p:spPr>
            <a:xfrm>
              <a:off x="311700" y="3161608"/>
              <a:ext cx="2882700" cy="1921800"/>
            </a:xfrm>
            <a:prstGeom prst="roundRect">
              <a:avLst>
                <a:gd name="adj" fmla="val 16667"/>
              </a:avLst>
            </a:prstGeom>
            <a:solidFill>
              <a:srgbClr val="FFD83C"/>
            </a:solidFill>
            <a:ln>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Arial"/>
                  <a:ea typeface="Arial"/>
                  <a:cs typeface="Arial"/>
                  <a:sym typeface="Arial"/>
                </a:rPr>
                <a:t>augMENTOR is not generic AI advice; it is </a:t>
              </a:r>
              <a:r>
                <a:rPr lang="en-GB" sz="1400" b="1" i="1" u="none" strike="noStrike" cap="none" dirty="0">
                  <a:solidFill>
                    <a:schemeClr val="dk1"/>
                  </a:solidFill>
                  <a:latin typeface="Arial"/>
                  <a:ea typeface="Arial"/>
                  <a:cs typeface="Arial"/>
                  <a:sym typeface="Arial"/>
                </a:rPr>
                <a:t>course-specific</a:t>
              </a:r>
              <a:r>
                <a:rPr lang="en-GB" sz="1400" b="0" i="0" u="none" strike="noStrike" cap="none" dirty="0">
                  <a:solidFill>
                    <a:schemeClr val="dk1"/>
                  </a:solidFill>
                  <a:latin typeface="Arial"/>
                  <a:ea typeface="Arial"/>
                  <a:cs typeface="Arial"/>
                  <a:sym typeface="Arial"/>
                </a:rPr>
                <a:t>. The better your design and signals, the sharper the insights and recommendations.</a:t>
              </a:r>
              <a:endParaRPr sz="1400" b="0" i="0" u="none" strike="noStrike" cap="none" dirty="0">
                <a:solidFill>
                  <a:srgbClr val="000000"/>
                </a:solidFill>
                <a:latin typeface="Arial"/>
                <a:ea typeface="Arial"/>
                <a:cs typeface="Arial"/>
                <a:sym typeface="Arial"/>
              </a:endParaRPr>
            </a:p>
          </p:txBody>
        </p:sp>
        <p:pic>
          <p:nvPicPr>
            <p:cNvPr id="116" name="Google Shape;116;g3a4a37d3511_0_152" descr="Lightbulb with solid fill"/>
            <p:cNvPicPr preferRelativeResize="0"/>
            <p:nvPr/>
          </p:nvPicPr>
          <p:blipFill rotWithShape="1">
            <a:blip r:embed="rId3">
              <a:alphaModFix/>
            </a:blip>
            <a:srcRect/>
            <a:stretch/>
          </p:blipFill>
          <p:spPr>
            <a:xfrm>
              <a:off x="1452293" y="3187233"/>
              <a:ext cx="498428" cy="498628"/>
            </a:xfrm>
            <a:prstGeom prst="rect">
              <a:avLst/>
            </a:prstGeom>
            <a:noFill/>
            <a:ln>
              <a:noFill/>
            </a:ln>
          </p:spPr>
        </p:pic>
      </p:grpSp>
      <p:grpSp>
        <p:nvGrpSpPr>
          <p:cNvPr id="2" name="Google Shape;101;g3a4a37d3511_0_139">
            <a:extLst>
              <a:ext uri="{FF2B5EF4-FFF2-40B4-BE49-F238E27FC236}">
                <a16:creationId xmlns:a16="http://schemas.microsoft.com/office/drawing/2014/main" id="{0059065C-31CB-E31C-3AAC-2EB5E0B7444A}"/>
              </a:ext>
            </a:extLst>
          </p:cNvPr>
          <p:cNvGrpSpPr/>
          <p:nvPr/>
        </p:nvGrpSpPr>
        <p:grpSpPr>
          <a:xfrm>
            <a:off x="311698" y="3048362"/>
            <a:ext cx="2577389" cy="1921829"/>
            <a:chOff x="6655541" y="1710742"/>
            <a:chExt cx="2325534" cy="2091901"/>
          </a:xfrm>
          <a:solidFill>
            <a:srgbClr val="01A7FE"/>
          </a:solidFill>
        </p:grpSpPr>
        <p:sp>
          <p:nvSpPr>
            <p:cNvPr id="3" name="Google Shape;102;g3a4a37d3511_0_139">
              <a:extLst>
                <a:ext uri="{FF2B5EF4-FFF2-40B4-BE49-F238E27FC236}">
                  <a16:creationId xmlns:a16="http://schemas.microsoft.com/office/drawing/2014/main" id="{D5BCF7EE-A714-EA7A-9FC3-18C1C6F067D7}"/>
                </a:ext>
              </a:extLst>
            </p:cNvPr>
            <p:cNvSpPr/>
            <p:nvPr/>
          </p:nvSpPr>
          <p:spPr>
            <a:xfrm>
              <a:off x="6655541" y="1710742"/>
              <a:ext cx="2325534" cy="2091901"/>
            </a:xfrm>
            <a:prstGeom prst="roundRect">
              <a:avLst>
                <a:gd name="adj" fmla="val 16667"/>
              </a:avLst>
            </a:prstGeom>
            <a:grpFill/>
            <a:ln>
              <a:noFill/>
              <a:headEnd type="none" w="sm" len="sm"/>
              <a:tailEnd type="none" w="sm" len="sm"/>
            </a:ln>
            <a:effectLst>
              <a:outerShdw blurRad="50800" dist="38100" dir="5400000" algn="t"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Arial"/>
                  <a:ea typeface="Arial"/>
                  <a:cs typeface="Arial"/>
                  <a:sym typeface="Arial"/>
                </a:rPr>
                <a:t>The platform offers educators progress-aware </a:t>
              </a:r>
              <a:r>
                <a:rPr lang="en-GB" sz="1400" i="0" u="none" strike="noStrike" cap="none" dirty="0">
                  <a:solidFill>
                    <a:schemeClr val="dk1"/>
                  </a:solidFill>
                  <a:latin typeface="Arial"/>
                  <a:ea typeface="Arial"/>
                  <a:cs typeface="Arial"/>
                  <a:sym typeface="Arial"/>
                </a:rPr>
                <a:t>feedback, tailored recommendations and course design guidelines</a:t>
              </a:r>
              <a:endParaRPr sz="1400" i="0" u="none" strike="noStrike" cap="none" dirty="0">
                <a:solidFill>
                  <a:srgbClr val="000000"/>
                </a:solidFill>
                <a:latin typeface="Arial"/>
                <a:ea typeface="Arial"/>
                <a:cs typeface="Arial"/>
                <a:sym typeface="Arial"/>
              </a:endParaRPr>
            </a:p>
          </p:txBody>
        </p:sp>
        <p:pic>
          <p:nvPicPr>
            <p:cNvPr id="4" name="Google Shape;103;g3a4a37d3511_0_139" descr="Exclamation mark with solid fill">
              <a:extLst>
                <a:ext uri="{FF2B5EF4-FFF2-40B4-BE49-F238E27FC236}">
                  <a16:creationId xmlns:a16="http://schemas.microsoft.com/office/drawing/2014/main" id="{A4BA70BA-10C2-ECFB-9FFA-1BD6EC570801}"/>
                </a:ext>
              </a:extLst>
            </p:cNvPr>
            <p:cNvPicPr preferRelativeResize="0"/>
            <p:nvPr/>
          </p:nvPicPr>
          <p:blipFill rotWithShape="1">
            <a:blip r:embed="rId4">
              <a:alphaModFix/>
            </a:blip>
            <a:srcRect/>
            <a:stretch/>
          </p:blipFill>
          <p:spPr>
            <a:xfrm>
              <a:off x="7550649" y="1853445"/>
              <a:ext cx="360037" cy="427944"/>
            </a:xfrm>
            <a:prstGeom prst="rect">
              <a:avLst/>
            </a:prstGeom>
            <a:grpFill/>
            <a:ln>
              <a:noFill/>
            </a:ln>
          </p:spPr>
        </p:pic>
      </p:grpSp>
      <p:grpSp>
        <p:nvGrpSpPr>
          <p:cNvPr id="5" name="Google Shape;104;g3a4a37d3511_0_139">
            <a:extLst>
              <a:ext uri="{FF2B5EF4-FFF2-40B4-BE49-F238E27FC236}">
                <a16:creationId xmlns:a16="http://schemas.microsoft.com/office/drawing/2014/main" id="{37B7C604-0DC1-B86E-92D1-C92677530B50}"/>
              </a:ext>
            </a:extLst>
          </p:cNvPr>
          <p:cNvGrpSpPr/>
          <p:nvPr/>
        </p:nvGrpSpPr>
        <p:grpSpPr>
          <a:xfrm>
            <a:off x="6801689" y="3048362"/>
            <a:ext cx="2179472" cy="1921829"/>
            <a:chOff x="7014575" y="1710741"/>
            <a:chExt cx="1966500" cy="2091900"/>
          </a:xfrm>
          <a:solidFill>
            <a:srgbClr val="FFD83C"/>
          </a:solidFill>
        </p:grpSpPr>
        <p:sp>
          <p:nvSpPr>
            <p:cNvPr id="6" name="Google Shape;105;g3a4a37d3511_0_139">
              <a:extLst>
                <a:ext uri="{FF2B5EF4-FFF2-40B4-BE49-F238E27FC236}">
                  <a16:creationId xmlns:a16="http://schemas.microsoft.com/office/drawing/2014/main" id="{1BB0FBFB-0603-1AE0-C692-AA7DFE1CD341}"/>
                </a:ext>
              </a:extLst>
            </p:cNvPr>
            <p:cNvSpPr/>
            <p:nvPr/>
          </p:nvSpPr>
          <p:spPr>
            <a:xfrm>
              <a:off x="7014575" y="1710741"/>
              <a:ext cx="1966500" cy="2091900"/>
            </a:xfrm>
            <a:prstGeom prst="roundRect">
              <a:avLst>
                <a:gd name="adj" fmla="val 16667"/>
              </a:avLst>
            </a:prstGeom>
            <a:grpFill/>
            <a:ln>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Arial"/>
                  <a:ea typeface="Arial"/>
                  <a:cs typeface="Arial"/>
                  <a:sym typeface="Arial"/>
                </a:rPr>
                <a:t>The TESA framework defines </a:t>
              </a:r>
              <a:r>
                <a:rPr lang="en-GB" sz="1400" b="0" i="1" u="sng" strike="noStrike" cap="none" dirty="0">
                  <a:solidFill>
                    <a:schemeClr val="dk1"/>
                  </a:solidFill>
                  <a:latin typeface="Arial"/>
                  <a:ea typeface="Arial"/>
                  <a:cs typeface="Arial"/>
                  <a:sym typeface="Arial"/>
                </a:rPr>
                <a:t>how</a:t>
              </a:r>
              <a:r>
                <a:rPr lang="en-GB" sz="1400" b="0" i="0" u="none" strike="noStrike" cap="none" dirty="0">
                  <a:solidFill>
                    <a:schemeClr val="dk1"/>
                  </a:solidFill>
                  <a:latin typeface="Arial"/>
                  <a:ea typeface="Arial"/>
                  <a:cs typeface="Arial"/>
                  <a:sym typeface="Arial"/>
                </a:rPr>
                <a:t> to teach with AI responsibly while the platform makes it </a:t>
              </a:r>
              <a:r>
                <a:rPr lang="en-GB" sz="1400" b="0" i="1" u="sng" strike="noStrike" cap="none" dirty="0">
                  <a:solidFill>
                    <a:schemeClr val="dk1"/>
                  </a:solidFill>
                  <a:latin typeface="Arial"/>
                  <a:ea typeface="Arial"/>
                  <a:cs typeface="Arial"/>
                  <a:sym typeface="Arial"/>
                </a:rPr>
                <a:t>operational</a:t>
              </a:r>
              <a:r>
                <a:rPr lang="en-GB"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7" name="Google Shape;106;g3a4a37d3511_0_139" descr="Lightbulb with solid fill">
              <a:extLst>
                <a:ext uri="{FF2B5EF4-FFF2-40B4-BE49-F238E27FC236}">
                  <a16:creationId xmlns:a16="http://schemas.microsoft.com/office/drawing/2014/main" id="{1719D4E7-E2BF-3A10-A9F7-4DF7DEB1E8C2}"/>
                </a:ext>
              </a:extLst>
            </p:cNvPr>
            <p:cNvPicPr preferRelativeResize="0"/>
            <p:nvPr/>
          </p:nvPicPr>
          <p:blipFill rotWithShape="1">
            <a:blip r:embed="rId3">
              <a:alphaModFix/>
            </a:blip>
            <a:srcRect/>
            <a:stretch/>
          </p:blipFill>
          <p:spPr>
            <a:xfrm>
              <a:off x="7726495" y="1803748"/>
              <a:ext cx="459611" cy="542746"/>
            </a:xfrm>
            <a:prstGeom prst="rect">
              <a:avLst/>
            </a:prstGeom>
            <a:grp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3AED-80DB-875E-4D43-D8BF515B9414}"/>
            </a:ext>
          </a:extLst>
        </p:cNvPr>
        <p:cNvGrpSpPr/>
        <p:nvPr/>
      </p:nvGrpSpPr>
      <p:grpSpPr>
        <a:xfrm>
          <a:off x="0" y="0"/>
          <a:ext cx="0" cy="0"/>
          <a:chOff x="0" y="0"/>
          <a:chExt cx="0" cy="0"/>
        </a:xfrm>
      </p:grpSpPr>
      <p:sp>
        <p:nvSpPr>
          <p:cNvPr id="5" name="Google Shape;1544;g3a4a37d3511_0_1625">
            <a:extLst>
              <a:ext uri="{FF2B5EF4-FFF2-40B4-BE49-F238E27FC236}">
                <a16:creationId xmlns:a16="http://schemas.microsoft.com/office/drawing/2014/main" id="{1AEA809A-DA7E-F3BD-7BBF-32DD2F284125}"/>
              </a:ext>
            </a:extLst>
          </p:cNvPr>
          <p:cNvSpPr txBox="1">
            <a:spLocks/>
          </p:cNvSpPr>
          <p:nvPr/>
        </p:nvSpPr>
        <p:spPr>
          <a:xfrm>
            <a:off x="268443" y="456116"/>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Century Gothic" panose="020B0502020202020204" pitchFamily="34" charset="0"/>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buSzPct val="111111"/>
            </a:pPr>
            <a:r>
              <a:rPr lang="en-GB" sz="3200" dirty="0">
                <a:latin typeface="Bebas Neue"/>
                <a:ea typeface="Bebas Neue"/>
                <a:cs typeface="Bebas Neue"/>
                <a:sym typeface="Bebas Neue"/>
              </a:rPr>
              <a:t>QUERY DETAILS PAGE</a:t>
            </a:r>
            <a:endParaRPr lang="en-GB" sz="3200" dirty="0"/>
          </a:p>
        </p:txBody>
      </p:sp>
      <p:sp>
        <p:nvSpPr>
          <p:cNvPr id="4" name="TextBox 3">
            <a:extLst>
              <a:ext uri="{FF2B5EF4-FFF2-40B4-BE49-F238E27FC236}">
                <a16:creationId xmlns:a16="http://schemas.microsoft.com/office/drawing/2014/main" id="{53CFB324-5737-D4F5-DFE8-5C19A3619BCA}"/>
              </a:ext>
            </a:extLst>
          </p:cNvPr>
          <p:cNvSpPr txBox="1"/>
          <p:nvPr/>
        </p:nvSpPr>
        <p:spPr>
          <a:xfrm>
            <a:off x="268443" y="1125200"/>
            <a:ext cx="4386562" cy="2893100"/>
          </a:xfrm>
          <a:prstGeom prst="rect">
            <a:avLst/>
          </a:prstGeom>
          <a:noFill/>
        </p:spPr>
        <p:txBody>
          <a:bodyPr wrap="square" rtlCol="0">
            <a:spAutoFit/>
          </a:bodyPr>
          <a:lstStyle/>
          <a:p>
            <a:r>
              <a:rPr lang="en-US" dirty="0">
                <a:latin typeface="Century Gothic" panose="020B0502020202020204" pitchFamily="34" charset="0"/>
              </a:rPr>
              <a:t>Once a query is submitted, the user is directed to the query details page which has four (4)sections: </a:t>
            </a:r>
          </a:p>
          <a:p>
            <a:pPr marL="285750" indent="-285750">
              <a:buFont typeface="Arial" panose="020B0604020202020204" pitchFamily="34" charset="0"/>
              <a:buChar char="•"/>
            </a:pPr>
            <a:r>
              <a:rPr lang="en-US" dirty="0">
                <a:latin typeface="Century Gothic" panose="020B0502020202020204" pitchFamily="34" charset="0"/>
              </a:rPr>
              <a:t>Feedback, </a:t>
            </a:r>
          </a:p>
          <a:p>
            <a:pPr marL="285750" indent="-285750">
              <a:buFont typeface="Arial" panose="020B0604020202020204" pitchFamily="34" charset="0"/>
              <a:buChar char="•"/>
            </a:pPr>
            <a:r>
              <a:rPr lang="en-US" dirty="0">
                <a:latin typeface="Century Gothic" panose="020B0502020202020204" pitchFamily="34" charset="0"/>
              </a:rPr>
              <a:t>Guidelines for course design</a:t>
            </a:r>
          </a:p>
          <a:p>
            <a:pPr marL="285750" indent="-285750">
              <a:buFont typeface="Arial" panose="020B0604020202020204" pitchFamily="34" charset="0"/>
              <a:buChar char="•"/>
            </a:pPr>
            <a:r>
              <a:rPr lang="en-US" dirty="0">
                <a:latin typeface="Century Gothic" panose="020B0502020202020204" pitchFamily="34" charset="0"/>
              </a:rPr>
              <a:t>Recommendations </a:t>
            </a:r>
          </a:p>
          <a:p>
            <a:pPr marL="285750" indent="-285750">
              <a:buFont typeface="Arial" panose="020B0604020202020204" pitchFamily="34" charset="0"/>
              <a:buChar char="•"/>
            </a:pPr>
            <a:r>
              <a:rPr lang="en-US" dirty="0">
                <a:latin typeface="Century Gothic" panose="020B0502020202020204" pitchFamily="34" charset="0"/>
              </a:rPr>
              <a:t>Notes</a:t>
            </a:r>
          </a:p>
          <a:p>
            <a:pPr marL="285750" indent="-28575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Feedback can vary depending on</a:t>
            </a:r>
          </a:p>
          <a:p>
            <a:r>
              <a:rPr lang="en-US" dirty="0">
                <a:latin typeface="Century Gothic" panose="020B0502020202020204" pitchFamily="34" charset="0"/>
              </a:rPr>
              <a:t> the query; it includes information</a:t>
            </a:r>
          </a:p>
          <a:p>
            <a:r>
              <a:rPr lang="en-US" dirty="0">
                <a:latin typeface="Century Gothic" panose="020B0502020202020204" pitchFamily="34" charset="0"/>
              </a:rPr>
              <a:t> and analytics based on the </a:t>
            </a:r>
          </a:p>
          <a:p>
            <a:r>
              <a:rPr lang="en-US" dirty="0">
                <a:latin typeface="Century Gothic" panose="020B0502020202020204" pitchFamily="34" charset="0"/>
              </a:rPr>
              <a:t>course data. </a:t>
            </a:r>
          </a:p>
          <a:p>
            <a:pPr marL="285750" indent="-285750">
              <a:buFont typeface="Arial" panose="020B0604020202020204" pitchFamily="34" charset="0"/>
              <a:buChar char="•"/>
            </a:pPr>
            <a:endParaRPr lang="en-US" dirty="0">
              <a:latin typeface="Century Gothic" panose="020B0502020202020204" pitchFamily="34" charset="0"/>
            </a:endParaRPr>
          </a:p>
        </p:txBody>
      </p:sp>
      <p:pic>
        <p:nvPicPr>
          <p:cNvPr id="2" name="Picture 1">
            <a:extLst>
              <a:ext uri="{FF2B5EF4-FFF2-40B4-BE49-F238E27FC236}">
                <a16:creationId xmlns:a16="http://schemas.microsoft.com/office/drawing/2014/main" id="{08158E4A-529C-8727-F2A6-4E0B9BF2BCBB}"/>
              </a:ext>
            </a:extLst>
          </p:cNvPr>
          <p:cNvPicPr>
            <a:picLocks noChangeAspect="1"/>
          </p:cNvPicPr>
          <p:nvPr/>
        </p:nvPicPr>
        <p:blipFill>
          <a:blip r:embed="rId3"/>
          <a:stretch>
            <a:fillRect/>
          </a:stretch>
        </p:blipFill>
        <p:spPr>
          <a:xfrm>
            <a:off x="3411346" y="1771199"/>
            <a:ext cx="5536996" cy="3211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2820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8B88D-01EB-9C83-335A-D37CA95BB979}"/>
            </a:ext>
          </a:extLst>
        </p:cNvPr>
        <p:cNvGrpSpPr/>
        <p:nvPr/>
      </p:nvGrpSpPr>
      <p:grpSpPr>
        <a:xfrm>
          <a:off x="0" y="0"/>
          <a:ext cx="0" cy="0"/>
          <a:chOff x="0" y="0"/>
          <a:chExt cx="0" cy="0"/>
        </a:xfrm>
      </p:grpSpPr>
      <p:sp>
        <p:nvSpPr>
          <p:cNvPr id="5" name="Google Shape;1544;g3a4a37d3511_0_1625">
            <a:extLst>
              <a:ext uri="{FF2B5EF4-FFF2-40B4-BE49-F238E27FC236}">
                <a16:creationId xmlns:a16="http://schemas.microsoft.com/office/drawing/2014/main" id="{534E9509-0A88-C911-3852-E5BECF9C8F8C}"/>
              </a:ext>
            </a:extLst>
          </p:cNvPr>
          <p:cNvSpPr txBox="1">
            <a:spLocks/>
          </p:cNvSpPr>
          <p:nvPr/>
        </p:nvSpPr>
        <p:spPr>
          <a:xfrm>
            <a:off x="311275" y="2865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Century Gothic" panose="020B0502020202020204" pitchFamily="34" charset="0"/>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buSzPct val="111111"/>
            </a:pPr>
            <a:r>
              <a:rPr lang="en-GB" sz="3200" dirty="0">
                <a:latin typeface="Bebas Neue"/>
                <a:ea typeface="Bebas Neue"/>
                <a:cs typeface="Bebas Neue"/>
                <a:sym typeface="Bebas Neue"/>
              </a:rPr>
              <a:t>Making queries</a:t>
            </a:r>
            <a:endParaRPr lang="en-GB" sz="3200" dirty="0"/>
          </a:p>
        </p:txBody>
      </p:sp>
      <p:sp>
        <p:nvSpPr>
          <p:cNvPr id="4" name="TextBox 3">
            <a:extLst>
              <a:ext uri="{FF2B5EF4-FFF2-40B4-BE49-F238E27FC236}">
                <a16:creationId xmlns:a16="http://schemas.microsoft.com/office/drawing/2014/main" id="{F75CF428-8B30-9DAC-619E-0C2B5BC033AD}"/>
              </a:ext>
            </a:extLst>
          </p:cNvPr>
          <p:cNvSpPr txBox="1"/>
          <p:nvPr/>
        </p:nvSpPr>
        <p:spPr>
          <a:xfrm>
            <a:off x="309196" y="859325"/>
            <a:ext cx="5364403" cy="3323987"/>
          </a:xfrm>
          <a:prstGeom prst="rect">
            <a:avLst/>
          </a:prstGeom>
          <a:noFill/>
        </p:spPr>
        <p:txBody>
          <a:bodyPr wrap="square" rtlCol="0">
            <a:spAutoFit/>
          </a:bodyPr>
          <a:lstStyle/>
          <a:p>
            <a:r>
              <a:rPr lang="en-GB" dirty="0">
                <a:latin typeface="Century Gothic" panose="020B0502020202020204" pitchFamily="34" charset="0"/>
              </a:rPr>
              <a:t>The variables that can be included in a query are: </a:t>
            </a:r>
          </a:p>
          <a:p>
            <a:endParaRPr lang="en-GB" dirty="0">
              <a:latin typeface="Century Gothic" panose="020B0502020202020204" pitchFamily="34" charset="0"/>
            </a:endParaRPr>
          </a:p>
          <a:p>
            <a:pPr>
              <a:lnSpc>
                <a:spcPct val="150000"/>
              </a:lnSpc>
            </a:pPr>
            <a:r>
              <a:rPr lang="en-GB" dirty="0">
                <a:latin typeface="Century Gothic" panose="020B0502020202020204" pitchFamily="34" charset="0"/>
              </a:rPr>
              <a:t>● </a:t>
            </a:r>
            <a:r>
              <a:rPr lang="en-GB" b="1" dirty="0">
                <a:latin typeface="Century Gothic" panose="020B0502020202020204" pitchFamily="34" charset="0"/>
              </a:rPr>
              <a:t>Learner</a:t>
            </a:r>
            <a:r>
              <a:rPr lang="en-GB" dirty="0">
                <a:latin typeface="Century Gothic" panose="020B0502020202020204" pitchFamily="34" charset="0"/>
              </a:rPr>
              <a:t> -A list of all learners included in the course. </a:t>
            </a:r>
          </a:p>
          <a:p>
            <a:pPr>
              <a:lnSpc>
                <a:spcPct val="150000"/>
              </a:lnSpc>
            </a:pPr>
            <a:r>
              <a:rPr lang="en-GB" dirty="0">
                <a:latin typeface="Century Gothic" panose="020B0502020202020204" pitchFamily="34" charset="0"/>
              </a:rPr>
              <a:t>● </a:t>
            </a:r>
            <a:r>
              <a:rPr lang="en-GB" b="1" dirty="0">
                <a:latin typeface="Century Gothic" panose="020B0502020202020204" pitchFamily="34" charset="0"/>
              </a:rPr>
              <a:t>Indicator</a:t>
            </a:r>
            <a:r>
              <a:rPr lang="en-GB" dirty="0">
                <a:latin typeface="Century Gothic" panose="020B0502020202020204" pitchFamily="34" charset="0"/>
              </a:rPr>
              <a:t> - The learning aspects studied based on the pedagogical framework; namely: Knowledge, Creativity, Critical Thinking, Collaboration, Communication. </a:t>
            </a:r>
          </a:p>
          <a:p>
            <a:pPr>
              <a:lnSpc>
                <a:spcPct val="150000"/>
              </a:lnSpc>
            </a:pPr>
            <a:r>
              <a:rPr lang="en-GB" dirty="0">
                <a:latin typeface="Century Gothic" panose="020B0502020202020204" pitchFamily="34" charset="0"/>
              </a:rPr>
              <a:t>● </a:t>
            </a:r>
            <a:r>
              <a:rPr lang="en-GB" b="1" dirty="0">
                <a:latin typeface="Century Gothic" panose="020B0502020202020204" pitchFamily="34" charset="0"/>
              </a:rPr>
              <a:t>Module</a:t>
            </a:r>
            <a:r>
              <a:rPr lang="en-GB" dirty="0">
                <a:latin typeface="Century Gothic" panose="020B0502020202020204" pitchFamily="34" charset="0"/>
              </a:rPr>
              <a:t> - The list of module titles as </a:t>
            </a:r>
          </a:p>
          <a:p>
            <a:pPr>
              <a:lnSpc>
                <a:spcPct val="150000"/>
              </a:lnSpc>
            </a:pPr>
            <a:r>
              <a:rPr lang="en-GB" dirty="0">
                <a:latin typeface="Century Gothic" panose="020B0502020202020204" pitchFamily="34" charset="0"/>
              </a:rPr>
              <a:t>retrieved from Moodle. </a:t>
            </a:r>
          </a:p>
          <a:p>
            <a:pPr>
              <a:lnSpc>
                <a:spcPct val="150000"/>
              </a:lnSpc>
            </a:pPr>
            <a:r>
              <a:rPr lang="en-GB" dirty="0">
                <a:latin typeface="Century Gothic" panose="020B0502020202020204" pitchFamily="34" charset="0"/>
              </a:rPr>
              <a:t>● </a:t>
            </a:r>
            <a:r>
              <a:rPr lang="en-GB" b="1" dirty="0">
                <a:latin typeface="Century Gothic" panose="020B0502020202020204" pitchFamily="34" charset="0"/>
              </a:rPr>
              <a:t>Profile</a:t>
            </a:r>
            <a:r>
              <a:rPr lang="en-GB" dirty="0">
                <a:latin typeface="Century Gothic" panose="020B0502020202020204" pitchFamily="34" charset="0"/>
              </a:rPr>
              <a:t> - The list of </a:t>
            </a:r>
            <a:r>
              <a:rPr lang="en-GB" dirty="0" err="1">
                <a:latin typeface="Century Gothic" panose="020B0502020202020204" pitchFamily="34" charset="0"/>
              </a:rPr>
              <a:t>augMENTOR</a:t>
            </a:r>
            <a:r>
              <a:rPr lang="en-GB" dirty="0">
                <a:latin typeface="Century Gothic" panose="020B0502020202020204" pitchFamily="34" charset="0"/>
              </a:rPr>
              <a:t> profiles </a:t>
            </a:r>
          </a:p>
          <a:p>
            <a:pPr>
              <a:lnSpc>
                <a:spcPct val="150000"/>
              </a:lnSpc>
            </a:pPr>
            <a:r>
              <a:rPr lang="en-GB" dirty="0">
                <a:latin typeface="Century Gothic" panose="020B0502020202020204" pitchFamily="34" charset="0"/>
              </a:rPr>
              <a:t>as generated by the system. </a:t>
            </a:r>
          </a:p>
          <a:p>
            <a:endParaRPr lang="en-LT" dirty="0">
              <a:latin typeface="Century Gothic" panose="020B0502020202020204" pitchFamily="34" charset="0"/>
            </a:endParaRPr>
          </a:p>
        </p:txBody>
      </p:sp>
      <p:pic>
        <p:nvPicPr>
          <p:cNvPr id="7" name="Picture 6">
            <a:extLst>
              <a:ext uri="{FF2B5EF4-FFF2-40B4-BE49-F238E27FC236}">
                <a16:creationId xmlns:a16="http://schemas.microsoft.com/office/drawing/2014/main" id="{5982078F-D570-CBDE-9D78-DE9714386175}"/>
              </a:ext>
            </a:extLst>
          </p:cNvPr>
          <p:cNvPicPr>
            <a:picLocks noChangeAspect="1"/>
          </p:cNvPicPr>
          <p:nvPr/>
        </p:nvPicPr>
        <p:blipFill>
          <a:blip r:embed="rId2"/>
          <a:srcRect l="2806" t="30768" r="20862" b="44365"/>
          <a:stretch>
            <a:fillRect/>
          </a:stretch>
        </p:blipFill>
        <p:spPr>
          <a:xfrm>
            <a:off x="3103200" y="3825686"/>
            <a:ext cx="5932800" cy="1087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131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6;g3a4a37d3511_0_1523">
            <a:extLst>
              <a:ext uri="{FF2B5EF4-FFF2-40B4-BE49-F238E27FC236}">
                <a16:creationId xmlns:a16="http://schemas.microsoft.com/office/drawing/2014/main" id="{FFE99BF5-2CF8-DD19-10A9-A6846328A76E}"/>
              </a:ext>
            </a:extLst>
          </p:cNvPr>
          <p:cNvPicPr preferRelativeResize="0"/>
          <p:nvPr/>
        </p:nvPicPr>
        <p:blipFill rotWithShape="1">
          <a:blip r:embed="rId2">
            <a:alphaModFix/>
          </a:blip>
          <a:srcRect/>
          <a:stretch/>
        </p:blipFill>
        <p:spPr>
          <a:xfrm>
            <a:off x="320690" y="1877457"/>
            <a:ext cx="1365900" cy="1388586"/>
          </a:xfrm>
          <a:prstGeom prst="rect">
            <a:avLst/>
          </a:prstGeom>
          <a:noFill/>
          <a:ln>
            <a:noFill/>
          </a:ln>
        </p:spPr>
      </p:pic>
      <p:sp>
        <p:nvSpPr>
          <p:cNvPr id="4" name="Google Shape;1400;g3a4a37d3511_0_1413">
            <a:extLst>
              <a:ext uri="{FF2B5EF4-FFF2-40B4-BE49-F238E27FC236}">
                <a16:creationId xmlns:a16="http://schemas.microsoft.com/office/drawing/2014/main" id="{5BB4ACC7-7D80-A6F1-A702-73EA39C4F4B6}"/>
              </a:ext>
            </a:extLst>
          </p:cNvPr>
          <p:cNvSpPr/>
          <p:nvPr/>
        </p:nvSpPr>
        <p:spPr>
          <a:xfrm>
            <a:off x="1543246" y="2007057"/>
            <a:ext cx="2802975" cy="1007952"/>
          </a:xfrm>
          <a:prstGeom prst="roundRect">
            <a:avLst>
              <a:gd name="adj" fmla="val 16667"/>
            </a:avLst>
          </a:prstGeom>
          <a:solidFill>
            <a:srgbClr val="FFD83C"/>
          </a:solid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rPr>
              <a:t>Visit the </a:t>
            </a:r>
          </a:p>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hlinkClick r:id="rId3"/>
              </a:rPr>
              <a:t>augMENTOR user Guide</a:t>
            </a:r>
            <a:r>
              <a:rPr lang="en-US" sz="1200" dirty="0">
                <a:solidFill>
                  <a:schemeClr val="dk1"/>
                </a:solidFill>
                <a:latin typeface="Century Gothic" panose="020B0502020202020204" pitchFamily="34" charset="0"/>
              </a:rPr>
              <a:t> </a:t>
            </a:r>
          </a:p>
          <a:p>
            <a:pPr marL="85725" marR="0" lvl="0" rtl="0">
              <a:lnSpc>
                <a:spcPct val="100000"/>
              </a:lnSpc>
              <a:spcBef>
                <a:spcPts val="0"/>
              </a:spcBef>
              <a:spcAft>
                <a:spcPts val="0"/>
              </a:spcAft>
              <a:buClr>
                <a:srgbClr val="000000"/>
              </a:buClr>
              <a:buSzPts val="1200"/>
              <a:buFont typeface="Arial"/>
              <a:buNone/>
            </a:pPr>
            <a:r>
              <a:rPr lang="en-US" sz="1200" dirty="0">
                <a:solidFill>
                  <a:schemeClr val="dk1"/>
                </a:solidFill>
                <a:latin typeface="Century Gothic" panose="020B0502020202020204" pitchFamily="34" charset="0"/>
              </a:rPr>
              <a:t>for a detailed tour of the platform!</a:t>
            </a:r>
            <a:endParaRPr lang="en-US" sz="1200" b="0" i="0" u="none" strike="noStrike" cap="none" dirty="0">
              <a:solidFill>
                <a:schemeClr val="dk1"/>
              </a:solidFill>
              <a:latin typeface="Century Gothic" panose="020B0502020202020204" pitchFamily="34" charset="0"/>
              <a:sym typeface="Arial"/>
            </a:endParaRPr>
          </a:p>
        </p:txBody>
      </p:sp>
      <p:pic>
        <p:nvPicPr>
          <p:cNvPr id="6" name="Picture 5">
            <a:extLst>
              <a:ext uri="{FF2B5EF4-FFF2-40B4-BE49-F238E27FC236}">
                <a16:creationId xmlns:a16="http://schemas.microsoft.com/office/drawing/2014/main" id="{C961B149-96DE-7300-ABB9-48B028C986EC}"/>
              </a:ext>
            </a:extLst>
          </p:cNvPr>
          <p:cNvPicPr>
            <a:picLocks noChangeAspect="1"/>
          </p:cNvPicPr>
          <p:nvPr/>
        </p:nvPicPr>
        <p:blipFill>
          <a:blip r:embed="rId4"/>
          <a:stretch>
            <a:fillRect/>
          </a:stretch>
        </p:blipFill>
        <p:spPr>
          <a:xfrm>
            <a:off x="5469958" y="413958"/>
            <a:ext cx="2903642" cy="419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2378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4" name="Google Shape;1544;g3a4a37d3511_0_1625"/>
          <p:cNvSpPr txBox="1">
            <a:spLocks noGrp="1"/>
          </p:cNvSpPr>
          <p:nvPr>
            <p:ph type="title"/>
          </p:nvPr>
        </p:nvSpPr>
        <p:spPr>
          <a:xfrm>
            <a:off x="311275" y="28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n-GB" sz="3200" dirty="0">
                <a:latin typeface="Bebas Neue"/>
                <a:ea typeface="Bebas Neue"/>
                <a:cs typeface="Bebas Neue"/>
                <a:sym typeface="Bebas Neue"/>
              </a:rPr>
              <a:t>Making correct queries</a:t>
            </a:r>
            <a:endParaRPr sz="3200" dirty="0"/>
          </a:p>
        </p:txBody>
      </p:sp>
      <p:sp>
        <p:nvSpPr>
          <p:cNvPr id="1545" name="Google Shape;1545;g3a4a37d3511_0_1625"/>
          <p:cNvSpPr txBox="1">
            <a:spLocks noGrp="1"/>
          </p:cNvSpPr>
          <p:nvPr>
            <p:ph type="body" idx="1"/>
          </p:nvPr>
        </p:nvSpPr>
        <p:spPr>
          <a:xfrm>
            <a:off x="311275" y="2117275"/>
            <a:ext cx="5784300" cy="2202725"/>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ct val="60000"/>
              <a:buChar char="●"/>
            </a:pPr>
            <a:r>
              <a:rPr lang="en-GB" dirty="0">
                <a:solidFill>
                  <a:schemeClr val="dk1"/>
                </a:solidFill>
              </a:rPr>
              <a:t>Use the built-in variables in your phrasing: Learner, Indicator, Module, Profile.</a:t>
            </a:r>
            <a:endParaRPr dirty="0"/>
          </a:p>
          <a:p>
            <a:pPr marL="457200" lvl="0" indent="-342900" algn="l" rtl="0">
              <a:lnSpc>
                <a:spcPct val="115000"/>
              </a:lnSpc>
              <a:spcBef>
                <a:spcPts val="0"/>
              </a:spcBef>
              <a:spcAft>
                <a:spcPts val="0"/>
              </a:spcAft>
              <a:buSzPts val="1800"/>
              <a:buChar char="●"/>
            </a:pPr>
            <a:endParaRPr lang="en-GB" dirty="0">
              <a:solidFill>
                <a:schemeClr val="dk1"/>
              </a:solidFill>
            </a:endParaRPr>
          </a:p>
          <a:p>
            <a:pPr marL="457200" lvl="0" indent="-342900" algn="l" rtl="0">
              <a:lnSpc>
                <a:spcPct val="115000"/>
              </a:lnSpc>
              <a:spcBef>
                <a:spcPts val="0"/>
              </a:spcBef>
              <a:spcAft>
                <a:spcPts val="0"/>
              </a:spcAft>
              <a:buSzPct val="60000"/>
              <a:buChar char="●"/>
            </a:pPr>
            <a:r>
              <a:rPr lang="en-GB" dirty="0">
                <a:solidFill>
                  <a:schemeClr val="dk1"/>
                </a:solidFill>
              </a:rPr>
              <a:t>Keep it short: Avoid narratives. If nothing returns, it’s usually missing evidence or wording -</a:t>
            </a:r>
            <a:r>
              <a:rPr lang="en-GB" b="1" dirty="0">
                <a:solidFill>
                  <a:schemeClr val="dk1"/>
                </a:solidFill>
              </a:rPr>
              <a:t> rephrase with variables</a:t>
            </a:r>
            <a:r>
              <a:rPr lang="en-GB" dirty="0">
                <a:solidFill>
                  <a:schemeClr val="dk1"/>
                </a:solidFill>
              </a:rPr>
              <a:t>.</a:t>
            </a:r>
            <a:endParaRPr dirty="0">
              <a:solidFill>
                <a:schemeClr val="dk1"/>
              </a:solidFill>
            </a:endParaRPr>
          </a:p>
        </p:txBody>
      </p:sp>
      <p:sp>
        <p:nvSpPr>
          <p:cNvPr id="1546" name="Google Shape;1546;g3a4a37d3511_0_1625"/>
          <p:cNvSpPr txBox="1"/>
          <p:nvPr/>
        </p:nvSpPr>
        <p:spPr>
          <a:xfrm>
            <a:off x="311275" y="786612"/>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72"/>
              <a:buFont typeface="Arial"/>
              <a:buNone/>
            </a:pPr>
            <a:r>
              <a:rPr lang="en-GB" sz="1800" b="0" i="1" u="none" strike="noStrike" cap="none" dirty="0">
                <a:solidFill>
                  <a:schemeClr val="dk1"/>
                </a:solidFill>
                <a:latin typeface="Century Gothic" panose="020B0502020202020204" pitchFamily="34" charset="0"/>
                <a:sym typeface="Arial"/>
              </a:rPr>
              <a:t>Principles for correct queries</a:t>
            </a:r>
            <a:endParaRPr sz="1400" b="0" i="0" u="none" strike="noStrike" cap="none" dirty="0">
              <a:solidFill>
                <a:srgbClr val="000000"/>
              </a:solidFill>
              <a:latin typeface="Century Gothic" panose="020B0502020202020204" pitchFamily="34" charset="0"/>
              <a:sym typeface="Arial"/>
            </a:endParaRPr>
          </a:p>
        </p:txBody>
      </p:sp>
      <p:grpSp>
        <p:nvGrpSpPr>
          <p:cNvPr id="1547" name="Google Shape;1547;g3a4a37d3511_0_1625"/>
          <p:cNvGrpSpPr/>
          <p:nvPr/>
        </p:nvGrpSpPr>
        <p:grpSpPr>
          <a:xfrm>
            <a:off x="6256800" y="1214430"/>
            <a:ext cx="2731501" cy="1921800"/>
            <a:chOff x="6256800" y="1214430"/>
            <a:chExt cx="2731501" cy="1921800"/>
          </a:xfrm>
          <a:solidFill>
            <a:srgbClr val="FFD83C"/>
          </a:solidFill>
        </p:grpSpPr>
        <p:sp>
          <p:nvSpPr>
            <p:cNvPr id="1548" name="Google Shape;1548;g3a4a37d3511_0_1625"/>
            <p:cNvSpPr/>
            <p:nvPr/>
          </p:nvSpPr>
          <p:spPr>
            <a:xfrm>
              <a:off x="6256800" y="1214430"/>
              <a:ext cx="2731501" cy="1921800"/>
            </a:xfrm>
            <a:prstGeom prst="roundRect">
              <a:avLst>
                <a:gd name="adj" fmla="val 16667"/>
              </a:avLst>
            </a:prstGeom>
            <a:gr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Century Gothic" panose="020B0502020202020204" pitchFamily="34" charset="0"/>
                  <a:sym typeface="Arial"/>
                </a:rPr>
                <a:t>Hint for Educators:</a:t>
              </a:r>
              <a:endParaRPr sz="1400" b="0" i="0" u="none" strike="noStrike" cap="none" dirty="0">
                <a:solidFill>
                  <a:srgbClr val="000000"/>
                </a:solidFill>
                <a:latin typeface="Century Gothic" panose="020B0502020202020204" pitchFamily="34" charset="0"/>
                <a:sym typeface="Arial"/>
              </a:endParaRPr>
            </a:p>
            <a:p>
              <a:pPr marL="114300" lvl="0" algn="ctr">
                <a:lnSpc>
                  <a:spcPct val="115000"/>
                </a:lnSpc>
                <a:buSzPts val="1800"/>
              </a:pPr>
              <a:r>
                <a:rPr lang="en-US" dirty="0">
                  <a:solidFill>
                    <a:schemeClr val="dk1"/>
                  </a:solidFill>
                  <a:latin typeface="Century Gothic" panose="020B0502020202020204" pitchFamily="34" charset="0"/>
                </a:rPr>
                <a:t>The platform only answers from the designated course’s data and no generic advice.</a:t>
              </a:r>
              <a:endParaRPr lang="en-US" dirty="0">
                <a:latin typeface="Century Gothic" panose="020B0502020202020204" pitchFamily="34" charset="0"/>
              </a:endParaRPr>
            </a:p>
          </p:txBody>
        </p:sp>
        <p:pic>
          <p:nvPicPr>
            <p:cNvPr id="1549" name="Google Shape;1549;g3a4a37d3511_0_1625" descr="Lightbulb with solid fill"/>
            <p:cNvPicPr preferRelativeResize="0"/>
            <p:nvPr/>
          </p:nvPicPr>
          <p:blipFill rotWithShape="1">
            <a:blip r:embed="rId3">
              <a:alphaModFix/>
            </a:blip>
            <a:srcRect/>
            <a:stretch/>
          </p:blipFill>
          <p:spPr>
            <a:xfrm>
              <a:off x="7433425" y="1299877"/>
              <a:ext cx="436175" cy="403723"/>
            </a:xfrm>
            <a:prstGeom prst="rect">
              <a:avLst/>
            </a:prstGeom>
            <a:grp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6" name="Google Shape;1556;g3a4a37d3511_0_1636"/>
          <p:cNvSpPr txBox="1">
            <a:spLocks noGrp="1"/>
          </p:cNvSpPr>
          <p:nvPr>
            <p:ph type="title"/>
          </p:nvPr>
        </p:nvSpPr>
        <p:spPr>
          <a:xfrm>
            <a:off x="311275" y="28650"/>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en-GB" dirty="0">
                <a:latin typeface="Bebas Neue"/>
                <a:ea typeface="Bebas Neue"/>
                <a:cs typeface="Bebas Neue"/>
                <a:sym typeface="Bebas Neue"/>
              </a:rPr>
              <a:t>Making correct queries</a:t>
            </a:r>
            <a:endParaRPr dirty="0"/>
          </a:p>
        </p:txBody>
      </p:sp>
      <p:sp>
        <p:nvSpPr>
          <p:cNvPr id="1557" name="Google Shape;1557;g3a4a37d3511_0_1636"/>
          <p:cNvSpPr txBox="1">
            <a:spLocks noGrp="1"/>
          </p:cNvSpPr>
          <p:nvPr>
            <p:ph type="body" idx="1"/>
          </p:nvPr>
        </p:nvSpPr>
        <p:spPr>
          <a:xfrm>
            <a:off x="311700" y="1152475"/>
            <a:ext cx="5784300" cy="3416400"/>
          </a:xfrm>
          <a:prstGeom prst="rect">
            <a:avLst/>
          </a:prstGeom>
          <a:noFill/>
          <a:ln>
            <a:noFill/>
          </a:ln>
        </p:spPr>
        <p:txBody>
          <a:bodyPr spcFirstLastPara="1" wrap="square" lIns="91425" tIns="91425" rIns="91425" bIns="91425" anchor="t" anchorCtr="0">
            <a:normAutofit fontScale="92500"/>
          </a:bodyPr>
          <a:lstStyle/>
          <a:p>
            <a:pPr marL="114300" lvl="0" indent="0" algn="l" rtl="0">
              <a:lnSpc>
                <a:spcPct val="115000"/>
              </a:lnSpc>
              <a:spcBef>
                <a:spcPts val="0"/>
              </a:spcBef>
              <a:spcAft>
                <a:spcPts val="0"/>
              </a:spcAft>
              <a:buSzPts val="1800"/>
              <a:buNone/>
            </a:pPr>
            <a:r>
              <a:rPr lang="en-GB" dirty="0">
                <a:solidFill>
                  <a:schemeClr val="dk1"/>
                </a:solidFill>
              </a:rPr>
              <a:t>When asking for information, it is important to define the values in each of the query’s variables.</a:t>
            </a:r>
          </a:p>
          <a:p>
            <a:pPr marL="114300" lvl="0" indent="0" algn="l" rtl="0">
              <a:lnSpc>
                <a:spcPct val="115000"/>
              </a:lnSpc>
              <a:spcBef>
                <a:spcPts val="0"/>
              </a:spcBef>
              <a:spcAft>
                <a:spcPts val="0"/>
              </a:spcAft>
              <a:buSzPts val="1800"/>
              <a:buNone/>
            </a:pPr>
            <a:endParaRPr lang="en-GB" dirty="0">
              <a:solidFill>
                <a:schemeClr val="dk1"/>
              </a:solidFill>
              <a:latin typeface="Century Gothic" panose="020B0502020202020204" pitchFamily="34" charset="0"/>
            </a:endParaRPr>
          </a:p>
          <a:p>
            <a:pPr marL="114300" lvl="0" indent="0" algn="l" rtl="0">
              <a:lnSpc>
                <a:spcPct val="115000"/>
              </a:lnSpc>
              <a:spcBef>
                <a:spcPts val="0"/>
              </a:spcBef>
              <a:spcAft>
                <a:spcPts val="0"/>
              </a:spcAft>
              <a:buSzPts val="1800"/>
              <a:buNone/>
            </a:pPr>
            <a:r>
              <a:rPr lang="en-GB" dirty="0">
                <a:solidFill>
                  <a:schemeClr val="dk1"/>
                </a:solidFill>
                <a:latin typeface="Century Gothic" panose="020B0502020202020204" pitchFamily="34" charset="0"/>
              </a:rPr>
              <a:t>Example 1: Give me the “</a:t>
            </a:r>
            <a:r>
              <a:rPr lang="en-GB" b="1" i="1" dirty="0">
                <a:solidFill>
                  <a:schemeClr val="dk1"/>
                </a:solidFill>
                <a:latin typeface="Century Gothic" panose="020B0502020202020204" pitchFamily="34" charset="0"/>
              </a:rPr>
              <a:t>indicator</a:t>
            </a:r>
            <a:r>
              <a:rPr lang="en-GB" dirty="0">
                <a:solidFill>
                  <a:schemeClr val="dk1"/>
                </a:solidFill>
                <a:latin typeface="Century Gothic" panose="020B0502020202020204" pitchFamily="34" charset="0"/>
              </a:rPr>
              <a:t>” grades of learner with username “</a:t>
            </a:r>
            <a:r>
              <a:rPr lang="en-GB" b="1" i="1" dirty="0">
                <a:solidFill>
                  <a:schemeClr val="dk1"/>
                </a:solidFill>
                <a:latin typeface="Century Gothic" panose="020B0502020202020204" pitchFamily="34" charset="0"/>
              </a:rPr>
              <a:t>learner’s username</a:t>
            </a:r>
            <a:r>
              <a:rPr lang="en-GB" dirty="0">
                <a:solidFill>
                  <a:schemeClr val="dk1"/>
                </a:solidFill>
                <a:latin typeface="Century Gothic" panose="020B0502020202020204" pitchFamily="34" charset="0"/>
              </a:rPr>
              <a:t>” in “</a:t>
            </a:r>
            <a:r>
              <a:rPr lang="en-GB" b="1" i="1" dirty="0">
                <a:solidFill>
                  <a:schemeClr val="dk1"/>
                </a:solidFill>
                <a:latin typeface="Century Gothic" panose="020B0502020202020204" pitchFamily="34" charset="0"/>
              </a:rPr>
              <a:t>module 1</a:t>
            </a:r>
            <a:r>
              <a:rPr lang="en-GB" dirty="0">
                <a:solidFill>
                  <a:schemeClr val="dk1"/>
                </a:solidFill>
                <a:latin typeface="Century Gothic" panose="020B0502020202020204" pitchFamily="34" charset="0"/>
              </a:rPr>
              <a:t>”</a:t>
            </a:r>
            <a:endParaRPr dirty="0">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Indicator: Could be “</a:t>
            </a:r>
            <a:r>
              <a:rPr lang="en-GB" i="1" dirty="0">
                <a:solidFill>
                  <a:schemeClr val="dk1"/>
                </a:solidFill>
                <a:latin typeface="Century Gothic" panose="020B0502020202020204" pitchFamily="34" charset="0"/>
              </a:rPr>
              <a:t>Knowledge</a:t>
            </a:r>
            <a:r>
              <a:rPr lang="en-GB" dirty="0">
                <a:solidFill>
                  <a:schemeClr val="dk1"/>
                </a:solidFill>
                <a:latin typeface="Century Gothic" panose="020B0502020202020204" pitchFamily="34" charset="0"/>
              </a:rPr>
              <a:t>”, “</a:t>
            </a:r>
            <a:r>
              <a:rPr lang="en-GB" i="1" dirty="0">
                <a:solidFill>
                  <a:schemeClr val="dk1"/>
                </a:solidFill>
                <a:latin typeface="Century Gothic" panose="020B0502020202020204" pitchFamily="34" charset="0"/>
              </a:rPr>
              <a:t>Creativity</a:t>
            </a:r>
            <a:r>
              <a:rPr lang="en-GB" dirty="0">
                <a:solidFill>
                  <a:schemeClr val="dk1"/>
                </a:solidFill>
                <a:latin typeface="Century Gothic" panose="020B0502020202020204" pitchFamily="34" charset="0"/>
              </a:rPr>
              <a:t>”, “</a:t>
            </a:r>
            <a:r>
              <a:rPr lang="en-GB" i="1" dirty="0">
                <a:solidFill>
                  <a:schemeClr val="dk1"/>
                </a:solidFill>
                <a:latin typeface="Century Gothic" panose="020B0502020202020204" pitchFamily="34" charset="0"/>
              </a:rPr>
              <a:t>Collaboration</a:t>
            </a:r>
            <a:r>
              <a:rPr lang="en-GB" dirty="0">
                <a:solidFill>
                  <a:schemeClr val="dk1"/>
                </a:solidFill>
                <a:latin typeface="Century Gothic" panose="020B0502020202020204" pitchFamily="34" charset="0"/>
              </a:rPr>
              <a:t>”, “</a:t>
            </a:r>
            <a:r>
              <a:rPr lang="en-GB" i="1" dirty="0">
                <a:solidFill>
                  <a:schemeClr val="dk1"/>
                </a:solidFill>
                <a:latin typeface="Century Gothic" panose="020B0502020202020204" pitchFamily="34" charset="0"/>
              </a:rPr>
              <a:t>Critical Thinking</a:t>
            </a:r>
            <a:r>
              <a:rPr lang="en-GB" dirty="0">
                <a:solidFill>
                  <a:schemeClr val="dk1"/>
                </a:solidFill>
                <a:latin typeface="Century Gothic" panose="020B0502020202020204" pitchFamily="34" charset="0"/>
              </a:rPr>
              <a:t>”, “</a:t>
            </a:r>
            <a:r>
              <a:rPr lang="en-GB" i="1" dirty="0">
                <a:solidFill>
                  <a:schemeClr val="dk1"/>
                </a:solidFill>
                <a:latin typeface="Century Gothic" panose="020B0502020202020204" pitchFamily="34" charset="0"/>
              </a:rPr>
              <a:t>Communication</a:t>
            </a:r>
            <a:r>
              <a:rPr lang="en-GB" dirty="0">
                <a:solidFill>
                  <a:schemeClr val="dk1"/>
                </a:solidFill>
                <a:latin typeface="Century Gothic" panose="020B0502020202020204" pitchFamily="34" charset="0"/>
              </a:rPr>
              <a:t>”</a:t>
            </a:r>
            <a:endParaRPr dirty="0">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Username: It defines the learner(s) for which someone can request information. Users are able to request data for multiple learners, not just one.</a:t>
            </a:r>
            <a:endParaRPr dirty="0">
              <a:latin typeface="Century Gothic" panose="020B0502020202020204" pitchFamily="34" charset="0"/>
            </a:endParaRPr>
          </a:p>
          <a:p>
            <a:pPr marL="914400" lvl="1" indent="-317500" algn="l" rtl="0">
              <a:lnSpc>
                <a:spcPct val="115000"/>
              </a:lnSpc>
              <a:spcBef>
                <a:spcPts val="0"/>
              </a:spcBef>
              <a:spcAft>
                <a:spcPts val="0"/>
              </a:spcAft>
              <a:buSzPts val="1400"/>
              <a:buChar char="○"/>
            </a:pPr>
            <a:r>
              <a:rPr lang="en-GB" dirty="0">
                <a:solidFill>
                  <a:schemeClr val="dk1"/>
                </a:solidFill>
                <a:latin typeface="Century Gothic" panose="020B0502020202020204" pitchFamily="34" charset="0"/>
              </a:rPr>
              <a:t>Module: The name of the module that users request data. </a:t>
            </a:r>
            <a:endParaRPr dirty="0">
              <a:latin typeface="Century Gothic" panose="020B0502020202020204" pitchFamily="34" charset="0"/>
            </a:endParaRPr>
          </a:p>
          <a:p>
            <a:pPr marL="914400" lvl="1" indent="-228600" algn="l" rtl="0">
              <a:lnSpc>
                <a:spcPct val="115000"/>
              </a:lnSpc>
              <a:spcBef>
                <a:spcPts val="0"/>
              </a:spcBef>
              <a:spcAft>
                <a:spcPts val="0"/>
              </a:spcAft>
              <a:buSzPts val="1400"/>
              <a:buNone/>
            </a:pPr>
            <a:endParaRPr dirty="0">
              <a:solidFill>
                <a:schemeClr val="dk1"/>
              </a:solidFill>
              <a:latin typeface="Century Gothic" panose="020B0502020202020204" pitchFamily="34" charset="0"/>
            </a:endParaRPr>
          </a:p>
        </p:txBody>
      </p:sp>
      <p:sp>
        <p:nvSpPr>
          <p:cNvPr id="1558" name="Google Shape;1558;g3a4a37d3511_0_1636"/>
          <p:cNvSpPr txBox="1"/>
          <p:nvPr/>
        </p:nvSpPr>
        <p:spPr>
          <a:xfrm>
            <a:off x="311275" y="57977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72"/>
              <a:buFont typeface="Arial"/>
              <a:buNone/>
            </a:pPr>
            <a:r>
              <a:rPr lang="en-GB" sz="1800" b="0" i="1" u="none" strike="noStrike" cap="none" dirty="0">
                <a:solidFill>
                  <a:schemeClr val="dk1"/>
                </a:solidFill>
                <a:latin typeface="Century Gothic" panose="020B0502020202020204" pitchFamily="34" charset="0"/>
                <a:sym typeface="Arial"/>
              </a:rPr>
              <a:t>Query patterns</a:t>
            </a:r>
            <a:endParaRPr sz="1400" b="0" i="0" u="none" strike="noStrike" cap="none" dirty="0">
              <a:solidFill>
                <a:srgbClr val="000000"/>
              </a:solidFill>
              <a:latin typeface="Century Gothic" panose="020B0502020202020204" pitchFamily="34" charset="0"/>
              <a:sym typeface="Arial"/>
            </a:endParaRPr>
          </a:p>
        </p:txBody>
      </p:sp>
      <p:grpSp>
        <p:nvGrpSpPr>
          <p:cNvPr id="1559" name="Google Shape;1559;g3a4a37d3511_0_1636"/>
          <p:cNvGrpSpPr/>
          <p:nvPr/>
        </p:nvGrpSpPr>
        <p:grpSpPr>
          <a:xfrm>
            <a:off x="6710845" y="1137164"/>
            <a:ext cx="2179472" cy="2160436"/>
            <a:chOff x="7287699" y="-426900"/>
            <a:chExt cx="1966500" cy="2351623"/>
          </a:xfrm>
          <a:solidFill>
            <a:srgbClr val="FFD83C"/>
          </a:solidFill>
        </p:grpSpPr>
        <p:sp>
          <p:nvSpPr>
            <p:cNvPr id="1560" name="Google Shape;1560;g3a4a37d3511_0_1636"/>
            <p:cNvSpPr/>
            <p:nvPr/>
          </p:nvSpPr>
          <p:spPr>
            <a:xfrm>
              <a:off x="7287699" y="-426900"/>
              <a:ext cx="1966500" cy="2351623"/>
            </a:xfrm>
            <a:prstGeom prst="roundRect">
              <a:avLst>
                <a:gd name="adj" fmla="val 16667"/>
              </a:avLst>
            </a:prstGeom>
            <a:grpFill/>
            <a:ln w="3810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Century Gothic" panose="020B0502020202020204" pitchFamily="34" charset="0"/>
                  <a:sym typeface="Arial"/>
                </a:rPr>
                <a:t>Learners can only make queries about themselves.</a:t>
              </a:r>
              <a:endParaRPr sz="1400" b="0" i="0" u="none" strike="noStrike" cap="none" dirty="0">
                <a:solidFill>
                  <a:srgbClr val="000000"/>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dk1"/>
                  </a:solidFill>
                  <a:latin typeface="Century Gothic" panose="020B0502020202020204" pitchFamily="34" charset="0"/>
                  <a:sym typeface="Arial"/>
                </a:rPr>
                <a:t>Educators can make queries about all learners in the course.</a:t>
              </a:r>
              <a:endParaRPr sz="1400" b="0" i="0" u="none" strike="noStrike" cap="none" dirty="0">
                <a:solidFill>
                  <a:srgbClr val="000000"/>
                </a:solidFill>
                <a:latin typeface="Century Gothic" panose="020B0502020202020204" pitchFamily="34" charset="0"/>
                <a:sym typeface="Arial"/>
              </a:endParaRPr>
            </a:p>
          </p:txBody>
        </p:sp>
        <p:pic>
          <p:nvPicPr>
            <p:cNvPr id="1561" name="Google Shape;1561;g3a4a37d3511_0_1636" descr="Exclamation mark with solid fill"/>
            <p:cNvPicPr preferRelativeResize="0"/>
            <p:nvPr/>
          </p:nvPicPr>
          <p:blipFill rotWithShape="1">
            <a:blip r:embed="rId3">
              <a:alphaModFix/>
            </a:blip>
            <a:srcRect/>
            <a:stretch/>
          </p:blipFill>
          <p:spPr>
            <a:xfrm>
              <a:off x="8046036" y="-388432"/>
              <a:ext cx="449912" cy="542746"/>
            </a:xfrm>
            <a:prstGeom prst="rect">
              <a:avLst/>
            </a:prstGeom>
            <a:grp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8" name="Google Shape;1568;g3a4a37d3511_0_1647"/>
          <p:cNvSpPr txBox="1">
            <a:spLocks noGrp="1"/>
          </p:cNvSpPr>
          <p:nvPr>
            <p:ph type="title"/>
          </p:nvPr>
        </p:nvSpPr>
        <p:spPr>
          <a:xfrm>
            <a:off x="311275" y="28650"/>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pPr>
            <a:r>
              <a:rPr lang="en-GB" dirty="0">
                <a:latin typeface="Bebas Neue"/>
                <a:ea typeface="Bebas Neue"/>
                <a:cs typeface="Bebas Neue"/>
                <a:sym typeface="Bebas Neue"/>
              </a:rPr>
              <a:t>Making correct queries</a:t>
            </a:r>
            <a:endParaRPr dirty="0"/>
          </a:p>
        </p:txBody>
      </p:sp>
      <p:sp>
        <p:nvSpPr>
          <p:cNvPr id="1569" name="Google Shape;1569;g3a4a37d3511_0_1647"/>
          <p:cNvSpPr txBox="1">
            <a:spLocks noGrp="1"/>
          </p:cNvSpPr>
          <p:nvPr>
            <p:ph type="body" idx="1"/>
          </p:nvPr>
        </p:nvSpPr>
        <p:spPr>
          <a:xfrm>
            <a:off x="311700" y="1152474"/>
            <a:ext cx="8573100" cy="3801125"/>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GB" dirty="0">
                <a:solidFill>
                  <a:schemeClr val="dk1"/>
                </a:solidFill>
              </a:rPr>
              <a:t>When asking for information, it is significant to define the values in each of the query’s variables.</a:t>
            </a:r>
            <a:endParaRPr dirty="0"/>
          </a:p>
          <a:p>
            <a:pPr lvl="1">
              <a:buFont typeface="Noto Sans Symbols"/>
              <a:buChar char="✔"/>
            </a:pPr>
            <a:r>
              <a:rPr lang="en-GB" dirty="0">
                <a:solidFill>
                  <a:schemeClr val="dk1"/>
                </a:solidFill>
                <a:latin typeface="Century Gothic" panose="020B0502020202020204" pitchFamily="34" charset="0"/>
              </a:rPr>
              <a:t>Example #2: </a:t>
            </a:r>
            <a:r>
              <a:rPr lang="en-US" dirty="0">
                <a:solidFill>
                  <a:schemeClr val="dk1"/>
                </a:solidFill>
                <a:latin typeface="Century Gothic" panose="020B0502020202020204" pitchFamily="34" charset="0"/>
              </a:rPr>
              <a:t>Give me all grades for indicator ‘Creativity’ and their corresponding activities for learner with username ‘user1’</a:t>
            </a:r>
          </a:p>
          <a:p>
            <a:pPr lvl="1">
              <a:buFont typeface="Noto Sans Symbols"/>
              <a:buChar char="✔"/>
            </a:pPr>
            <a:endParaRPr dirty="0">
              <a:latin typeface="Century Gothic" panose="020B0502020202020204" pitchFamily="34" charset="0"/>
            </a:endParaRPr>
          </a:p>
          <a:p>
            <a:pPr marL="914400" lvl="1" indent="-317500" algn="l" rtl="0">
              <a:lnSpc>
                <a:spcPct val="115000"/>
              </a:lnSpc>
              <a:spcBef>
                <a:spcPts val="0"/>
              </a:spcBef>
              <a:spcAft>
                <a:spcPts val="0"/>
              </a:spcAft>
              <a:buSzPts val="1400"/>
              <a:buFont typeface="Noto Sans Symbols"/>
              <a:buChar char="✔"/>
            </a:pPr>
            <a:r>
              <a:rPr lang="en-GB" dirty="0">
                <a:solidFill>
                  <a:schemeClr val="dk1"/>
                </a:solidFill>
                <a:latin typeface="Century Gothic" panose="020B0502020202020204" pitchFamily="34" charset="0"/>
              </a:rPr>
              <a:t>Example #3: Give me a list of all activity titles in “</a:t>
            </a:r>
            <a:r>
              <a:rPr lang="en-GB" b="1" dirty="0">
                <a:solidFill>
                  <a:schemeClr val="dk1"/>
                </a:solidFill>
                <a:latin typeface="Century Gothic" panose="020B0502020202020204" pitchFamily="34" charset="0"/>
              </a:rPr>
              <a:t>Module 2</a:t>
            </a:r>
            <a:r>
              <a:rPr lang="en-GB" dirty="0">
                <a:solidFill>
                  <a:schemeClr val="dk1"/>
                </a:solidFill>
                <a:latin typeface="Century Gothic" panose="020B0502020202020204" pitchFamily="34" charset="0"/>
              </a:rPr>
              <a:t>” and their descriptions</a:t>
            </a:r>
          </a:p>
          <a:p>
            <a:pPr marL="914400" lvl="1" indent="-317500" algn="l" rtl="0">
              <a:lnSpc>
                <a:spcPct val="115000"/>
              </a:lnSpc>
              <a:spcBef>
                <a:spcPts val="0"/>
              </a:spcBef>
              <a:spcAft>
                <a:spcPts val="0"/>
              </a:spcAft>
              <a:buSzPts val="1400"/>
              <a:buFont typeface="Noto Sans Symbols"/>
              <a:buChar char="✔"/>
            </a:pPr>
            <a:endParaRPr dirty="0">
              <a:latin typeface="Century Gothic" panose="020B0502020202020204" pitchFamily="34" charset="0"/>
            </a:endParaRPr>
          </a:p>
          <a:p>
            <a:pPr marL="914400" lvl="1" indent="-317500" algn="l" rtl="0">
              <a:lnSpc>
                <a:spcPct val="115000"/>
              </a:lnSpc>
              <a:spcBef>
                <a:spcPts val="0"/>
              </a:spcBef>
              <a:spcAft>
                <a:spcPts val="0"/>
              </a:spcAft>
              <a:buSzPts val="1400"/>
              <a:buFont typeface="Noto Sans Symbols"/>
              <a:buChar char="✔"/>
            </a:pPr>
            <a:r>
              <a:rPr lang="en-GB" dirty="0">
                <a:solidFill>
                  <a:schemeClr val="dk1"/>
                </a:solidFill>
                <a:latin typeface="Century Gothic" panose="020B0502020202020204" pitchFamily="34" charset="0"/>
              </a:rPr>
              <a:t>Example #4: Give me the types and titles of the activities in </a:t>
            </a:r>
            <a:r>
              <a:rPr lang="en-GB" b="1" dirty="0">
                <a:solidFill>
                  <a:schemeClr val="dk1"/>
                </a:solidFill>
                <a:latin typeface="Century Gothic" panose="020B0502020202020204" pitchFamily="34" charset="0"/>
              </a:rPr>
              <a:t>“Module 3”</a:t>
            </a:r>
          </a:p>
          <a:p>
            <a:pPr marL="914400" lvl="1" indent="-317500" algn="l" rtl="0">
              <a:lnSpc>
                <a:spcPct val="115000"/>
              </a:lnSpc>
              <a:spcBef>
                <a:spcPts val="0"/>
              </a:spcBef>
              <a:spcAft>
                <a:spcPts val="0"/>
              </a:spcAft>
              <a:buSzPts val="1400"/>
              <a:buFont typeface="Noto Sans Symbols"/>
              <a:buChar char="✔"/>
            </a:pPr>
            <a:endParaRPr dirty="0">
              <a:latin typeface="Century Gothic" panose="020B0502020202020204" pitchFamily="34" charset="0"/>
            </a:endParaRPr>
          </a:p>
          <a:p>
            <a:pPr marL="914400" lvl="1" indent="-317500" algn="l" rtl="0">
              <a:lnSpc>
                <a:spcPct val="115000"/>
              </a:lnSpc>
              <a:spcBef>
                <a:spcPts val="0"/>
              </a:spcBef>
              <a:spcAft>
                <a:spcPts val="0"/>
              </a:spcAft>
              <a:buSzPts val="1400"/>
              <a:buFont typeface="Noto Sans Symbols"/>
              <a:buChar char="✔"/>
            </a:pPr>
            <a:r>
              <a:rPr lang="en-GB" dirty="0">
                <a:solidFill>
                  <a:srgbClr val="00B050"/>
                </a:solidFill>
                <a:latin typeface="Century Gothic" panose="020B0502020202020204" pitchFamily="34" charset="0"/>
              </a:rPr>
              <a:t>Example #5: Give me information for learner with username </a:t>
            </a:r>
            <a:r>
              <a:rPr lang="en-GB" b="1" dirty="0">
                <a:solidFill>
                  <a:srgbClr val="00B050"/>
                </a:solidFill>
                <a:latin typeface="Century Gothic" panose="020B0502020202020204" pitchFamily="34" charset="0"/>
              </a:rPr>
              <a:t>“Learner 12”</a:t>
            </a:r>
            <a:r>
              <a:rPr lang="en-GB" dirty="0">
                <a:solidFill>
                  <a:srgbClr val="00B050"/>
                </a:solidFill>
                <a:latin typeface="Century Gothic" panose="020B0502020202020204" pitchFamily="34" charset="0"/>
              </a:rPr>
              <a:t> for indicator </a:t>
            </a:r>
            <a:r>
              <a:rPr lang="en-GB" b="1" dirty="0">
                <a:solidFill>
                  <a:srgbClr val="00B050"/>
                </a:solidFill>
                <a:latin typeface="Century Gothic" panose="020B0502020202020204" pitchFamily="34" charset="0"/>
              </a:rPr>
              <a:t>“Collaboration”</a:t>
            </a:r>
            <a:r>
              <a:rPr lang="en-GB" dirty="0">
                <a:solidFill>
                  <a:srgbClr val="00B050"/>
                </a:solidFill>
                <a:latin typeface="Century Gothic" panose="020B0502020202020204" pitchFamily="34" charset="0"/>
              </a:rPr>
              <a:t> in module </a:t>
            </a:r>
            <a:r>
              <a:rPr lang="en-GB" b="1" dirty="0">
                <a:solidFill>
                  <a:srgbClr val="00B050"/>
                </a:solidFill>
                <a:latin typeface="Century Gothic" panose="020B0502020202020204" pitchFamily="34" charset="0"/>
              </a:rPr>
              <a:t>“Module 4”</a:t>
            </a:r>
          </a:p>
          <a:p>
            <a:pPr marL="914400" lvl="1" indent="-317500" algn="l" rtl="0">
              <a:lnSpc>
                <a:spcPct val="115000"/>
              </a:lnSpc>
              <a:spcBef>
                <a:spcPts val="0"/>
              </a:spcBef>
              <a:spcAft>
                <a:spcPts val="0"/>
              </a:spcAft>
              <a:buSzPts val="1400"/>
              <a:buFont typeface="Noto Sans Symbols"/>
              <a:buChar char="✔"/>
            </a:pPr>
            <a:endParaRPr dirty="0">
              <a:latin typeface="Century Gothic" panose="020B0502020202020204" pitchFamily="34" charset="0"/>
            </a:endParaRPr>
          </a:p>
          <a:p>
            <a:pPr marL="914400" lvl="1" indent="-317500" algn="l" rtl="0">
              <a:lnSpc>
                <a:spcPct val="115000"/>
              </a:lnSpc>
              <a:spcBef>
                <a:spcPts val="0"/>
              </a:spcBef>
              <a:spcAft>
                <a:spcPts val="0"/>
              </a:spcAft>
              <a:buSzPts val="1400"/>
              <a:buFont typeface="Arial"/>
              <a:buChar char="×"/>
            </a:pPr>
            <a:r>
              <a:rPr lang="en-GB" dirty="0">
                <a:solidFill>
                  <a:srgbClr val="FF0000"/>
                </a:solidFill>
                <a:latin typeface="Century Gothic" panose="020B0502020202020204" pitchFamily="34" charset="0"/>
              </a:rPr>
              <a:t>Give me recommendation for learner with username “</a:t>
            </a:r>
            <a:r>
              <a:rPr lang="en-GB" b="1" dirty="0">
                <a:solidFill>
                  <a:srgbClr val="FF0000"/>
                </a:solidFill>
                <a:latin typeface="Century Gothic" panose="020B0502020202020204" pitchFamily="34" charset="0"/>
              </a:rPr>
              <a:t>Learner 1</a:t>
            </a:r>
            <a:r>
              <a:rPr lang="en-GB" dirty="0">
                <a:solidFill>
                  <a:srgbClr val="FF0000"/>
                </a:solidFill>
                <a:latin typeface="Century Gothic" panose="020B0502020202020204" pitchFamily="34" charset="0"/>
              </a:rPr>
              <a:t>” for indicator “</a:t>
            </a:r>
            <a:r>
              <a:rPr lang="en-GB" b="1" dirty="0">
                <a:solidFill>
                  <a:srgbClr val="FF0000"/>
                </a:solidFill>
                <a:latin typeface="Century Gothic" panose="020B0502020202020204" pitchFamily="34" charset="0"/>
              </a:rPr>
              <a:t>Collaboration</a:t>
            </a:r>
            <a:r>
              <a:rPr lang="en-GB" dirty="0">
                <a:solidFill>
                  <a:srgbClr val="FF0000"/>
                </a:solidFill>
                <a:latin typeface="Century Gothic" panose="020B0502020202020204" pitchFamily="34" charset="0"/>
              </a:rPr>
              <a:t>” in module “</a:t>
            </a:r>
            <a:r>
              <a:rPr lang="en-GB" b="1" dirty="0">
                <a:solidFill>
                  <a:srgbClr val="FF0000"/>
                </a:solidFill>
                <a:latin typeface="Century Gothic" panose="020B0502020202020204" pitchFamily="34" charset="0"/>
              </a:rPr>
              <a:t>MODULE:1</a:t>
            </a:r>
            <a:r>
              <a:rPr lang="en-GB" dirty="0">
                <a:solidFill>
                  <a:srgbClr val="FF0000"/>
                </a:solidFill>
                <a:latin typeface="Century Gothic" panose="020B0502020202020204" pitchFamily="34" charset="0"/>
              </a:rPr>
              <a:t>”</a:t>
            </a:r>
            <a:endParaRPr dirty="0">
              <a:latin typeface="Century Gothic" panose="020B0502020202020204" pitchFamily="34" charset="0"/>
            </a:endParaRPr>
          </a:p>
          <a:p>
            <a:pPr marL="457200" lvl="0" indent="-228600" algn="l" rtl="0">
              <a:lnSpc>
                <a:spcPct val="115000"/>
              </a:lnSpc>
              <a:spcBef>
                <a:spcPts val="0"/>
              </a:spcBef>
              <a:spcAft>
                <a:spcPts val="0"/>
              </a:spcAft>
              <a:buSzPts val="1400"/>
              <a:buNone/>
            </a:pPr>
            <a:endParaRPr b="1" dirty="0">
              <a:solidFill>
                <a:schemeClr val="dk1"/>
              </a:solidFill>
            </a:endParaRPr>
          </a:p>
        </p:txBody>
      </p:sp>
      <p:sp>
        <p:nvSpPr>
          <p:cNvPr id="1570" name="Google Shape;1570;g3a4a37d3511_0_1647"/>
          <p:cNvSpPr txBox="1"/>
          <p:nvPr/>
        </p:nvSpPr>
        <p:spPr>
          <a:xfrm>
            <a:off x="311275" y="57977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72"/>
              <a:buFont typeface="Arial"/>
              <a:buNone/>
            </a:pPr>
            <a:r>
              <a:rPr lang="en-GB" sz="1800" b="0" i="1" u="none" strike="noStrike" cap="none">
                <a:solidFill>
                  <a:schemeClr val="dk1"/>
                </a:solidFill>
                <a:latin typeface="Century Gothic" panose="020B0502020202020204" pitchFamily="34" charset="0"/>
                <a:sym typeface="Arial"/>
              </a:rPr>
              <a:t>Query patterns</a:t>
            </a:r>
            <a:endParaRPr sz="1400" b="0" i="0" u="none" strike="noStrike" cap="none">
              <a:solidFill>
                <a:srgbClr val="000000"/>
              </a:solidFill>
              <a:latin typeface="Century Gothic" panose="020B0502020202020204" pitchFamily="34" charset="0"/>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6" name="Google Shape;1626;g3a4a37d3511_0_1702"/>
          <p:cNvSpPr txBox="1"/>
          <p:nvPr/>
        </p:nvSpPr>
        <p:spPr>
          <a:xfrm>
            <a:off x="408358" y="1073225"/>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dirty="0">
                <a:solidFill>
                  <a:srgbClr val="000000"/>
                </a:solidFill>
                <a:latin typeface="Bebas Neue"/>
                <a:ea typeface="Bebas Neue"/>
                <a:cs typeface="Bebas Neue"/>
                <a:sym typeface="Bebas Neue"/>
              </a:rPr>
              <a:t>Enjoy using </a:t>
            </a:r>
            <a:r>
              <a:rPr lang="en-GB" sz="5000" b="0" i="0" u="none" strike="noStrike" cap="none" dirty="0" err="1">
                <a:solidFill>
                  <a:srgbClr val="000000"/>
                </a:solidFill>
                <a:latin typeface="Bebas Neue"/>
                <a:ea typeface="Bebas Neue"/>
                <a:cs typeface="Bebas Neue"/>
                <a:sym typeface="Bebas Neue"/>
              </a:rPr>
              <a:t>augmentor</a:t>
            </a:r>
            <a:r>
              <a:rPr lang="en-GB" sz="5000" b="0" i="0" u="none" strike="noStrike" cap="none" dirty="0">
                <a:solidFill>
                  <a:srgbClr val="000000"/>
                </a:solidFill>
                <a:latin typeface="Bebas Neue"/>
                <a:ea typeface="Bebas Neue"/>
                <a:cs typeface="Bebas Neue"/>
                <a:sym typeface="Bebas Neue"/>
              </a:rPr>
              <a:t>!</a:t>
            </a:r>
            <a:endParaRPr sz="5000" b="0" i="0" u="none" strike="noStrike" cap="none" dirty="0">
              <a:solidFill>
                <a:srgbClr val="000000"/>
              </a:solidFill>
              <a:latin typeface="Bebas Neue"/>
              <a:ea typeface="Bebas Neue"/>
              <a:cs typeface="Bebas Neue"/>
              <a:sym typeface="Bebas Neue"/>
            </a:endParaRPr>
          </a:p>
        </p:txBody>
      </p:sp>
      <p:pic>
        <p:nvPicPr>
          <p:cNvPr id="1627" name="Google Shape;1627;g3a4a37d3511_0_1702" title="main-logo (1).png"/>
          <p:cNvPicPr preferRelativeResize="0"/>
          <p:nvPr/>
        </p:nvPicPr>
        <p:blipFill rotWithShape="1">
          <a:blip r:embed="rId3">
            <a:alphaModFix/>
          </a:blip>
          <a:srcRect/>
          <a:stretch/>
        </p:blipFill>
        <p:spPr>
          <a:xfrm>
            <a:off x="3377099" y="1440000"/>
            <a:ext cx="2547200" cy="757429"/>
          </a:xfrm>
          <a:prstGeom prst="rect">
            <a:avLst/>
          </a:prstGeom>
          <a:noFill/>
          <a:ln>
            <a:noFill/>
          </a:ln>
        </p:spPr>
      </p:pic>
      <p:pic>
        <p:nvPicPr>
          <p:cNvPr id="1629" name="Google Shape;1629;g3a4a37d3511_0_1702"/>
          <p:cNvPicPr preferRelativeResize="0"/>
          <p:nvPr/>
        </p:nvPicPr>
        <p:blipFill rotWithShape="1">
          <a:blip r:embed="rId4">
            <a:alphaModFix/>
          </a:blip>
          <a:srcRect/>
          <a:stretch/>
        </p:blipFill>
        <p:spPr>
          <a:xfrm>
            <a:off x="-64478" y="4405968"/>
            <a:ext cx="945672" cy="632650"/>
          </a:xfrm>
          <a:prstGeom prst="rect">
            <a:avLst/>
          </a:prstGeom>
          <a:noFill/>
          <a:ln>
            <a:noFill/>
          </a:ln>
        </p:spPr>
      </p:pic>
      <p:sp>
        <p:nvSpPr>
          <p:cNvPr id="2" name="TextBox 1">
            <a:extLst>
              <a:ext uri="{FF2B5EF4-FFF2-40B4-BE49-F238E27FC236}">
                <a16:creationId xmlns:a16="http://schemas.microsoft.com/office/drawing/2014/main" id="{81635154-4391-BD10-C052-1B9DE66C25B4}"/>
              </a:ext>
            </a:extLst>
          </p:cNvPr>
          <p:cNvSpPr txBox="1"/>
          <p:nvPr/>
        </p:nvSpPr>
        <p:spPr>
          <a:xfrm>
            <a:off x="2260807" y="4659457"/>
            <a:ext cx="6883193" cy="338554"/>
          </a:xfrm>
          <a:prstGeom prst="rect">
            <a:avLst/>
          </a:prstGeom>
          <a:noFill/>
        </p:spPr>
        <p:txBody>
          <a:bodyPr wrap="square">
            <a:spAutoFit/>
          </a:bodyPr>
          <a:lstStyle/>
          <a:p>
            <a:pPr marR="41270" algn="just"/>
            <a:r>
              <a:rPr lang="en-US" sz="800" dirty="0">
                <a:latin typeface="Century Gothic" panose="020B0502020202020204" pitchFamily="34" charset="0"/>
              </a:rPr>
              <a:t>The augMENTOR project (GA No. 101061509) is funded by the European Union. Views and opinions expressed are however those of the author(s) only and do not necessarily reflect those of the European Union. The European Union cannot be held responsible for them. </a:t>
            </a:r>
            <a:endParaRPr lang="en-GB" sz="1000" dirty="0"/>
          </a:p>
        </p:txBody>
      </p:sp>
      <p:pic>
        <p:nvPicPr>
          <p:cNvPr id="3" name="Picture 2">
            <a:extLst>
              <a:ext uri="{FF2B5EF4-FFF2-40B4-BE49-F238E27FC236}">
                <a16:creationId xmlns:a16="http://schemas.microsoft.com/office/drawing/2014/main" id="{C580C065-855F-ED8F-9D22-A614F0F2A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07" y="4659457"/>
            <a:ext cx="1485900" cy="31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4" name="Google Shape;124;g3a4a37d3511_0_161"/>
          <p:cNvSpPr txBox="1">
            <a:spLocks noGrp="1"/>
          </p:cNvSpPr>
          <p:nvPr>
            <p:ph type="title"/>
          </p:nvPr>
        </p:nvSpPr>
        <p:spPr>
          <a:xfrm>
            <a:off x="311697" y="244271"/>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GB" sz="4000" dirty="0">
                <a:solidFill>
                  <a:schemeClr val="dk1"/>
                </a:solidFill>
                <a:latin typeface="Bebas Neue"/>
                <a:ea typeface="Bebas Neue"/>
                <a:cs typeface="Bebas Neue"/>
                <a:sym typeface="Bebas Neue"/>
              </a:rPr>
              <a:t>An overview of The augMENTOR Solution</a:t>
            </a:r>
            <a:endParaRPr sz="3700" dirty="0">
              <a:solidFill>
                <a:schemeClr val="dk1"/>
              </a:solidFill>
              <a:latin typeface="Bebas Neue"/>
              <a:ea typeface="Bebas Neue"/>
              <a:cs typeface="Bebas Neue"/>
              <a:sym typeface="Bebas Neue"/>
            </a:endParaRPr>
          </a:p>
        </p:txBody>
      </p:sp>
      <p:pic>
        <p:nvPicPr>
          <p:cNvPr id="3" name="Picture 2">
            <a:extLst>
              <a:ext uri="{FF2B5EF4-FFF2-40B4-BE49-F238E27FC236}">
                <a16:creationId xmlns:a16="http://schemas.microsoft.com/office/drawing/2014/main" id="{80C0697A-55D1-61C5-608B-031755B62C07}"/>
              </a:ext>
            </a:extLst>
          </p:cNvPr>
          <p:cNvPicPr>
            <a:picLocks noChangeAspect="1"/>
          </p:cNvPicPr>
          <p:nvPr/>
        </p:nvPicPr>
        <p:blipFill>
          <a:blip r:embed="rId3"/>
          <a:srcRect l="6850" r="6818"/>
          <a:stretch>
            <a:fillRect/>
          </a:stretch>
        </p:blipFill>
        <p:spPr>
          <a:xfrm>
            <a:off x="1566792" y="738812"/>
            <a:ext cx="6588001" cy="429244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CE97DA4-027C-41AA-C497-4372649C666C}"/>
            </a:ext>
          </a:extLst>
        </p:cNvPr>
        <p:cNvGrpSpPr/>
        <p:nvPr/>
      </p:nvGrpSpPr>
      <p:grpSpPr>
        <a:xfrm>
          <a:off x="0" y="0"/>
          <a:ext cx="0" cy="0"/>
          <a:chOff x="0" y="0"/>
          <a:chExt cx="0" cy="0"/>
        </a:xfrm>
      </p:grpSpPr>
      <p:sp>
        <p:nvSpPr>
          <p:cNvPr id="81" name="Google Shape;81;g3a4a37d3511_0_124">
            <a:extLst>
              <a:ext uri="{FF2B5EF4-FFF2-40B4-BE49-F238E27FC236}">
                <a16:creationId xmlns:a16="http://schemas.microsoft.com/office/drawing/2014/main" id="{8F543596-B7AC-D20C-65A3-6BF9D4D274D3}"/>
              </a:ext>
            </a:extLst>
          </p:cNvPr>
          <p:cNvSpPr txBox="1">
            <a:spLocks noGrp="1"/>
          </p:cNvSpPr>
          <p:nvPr>
            <p:ph type="ctrTitle"/>
          </p:nvPr>
        </p:nvSpPr>
        <p:spPr>
          <a:xfrm>
            <a:off x="1001700" y="3034835"/>
            <a:ext cx="7140600" cy="944100"/>
          </a:xfrm>
          <a:prstGeom prst="rect">
            <a:avLst/>
          </a:prstGeom>
          <a:noFill/>
          <a:ln>
            <a:noFill/>
          </a:ln>
        </p:spPr>
        <p:txBody>
          <a:bodyPr spcFirstLastPara="1" wrap="square" lIns="91425" tIns="91425" rIns="91425" bIns="91425" anchor="b" anchorCtr="0">
            <a:noAutofit/>
          </a:bodyPr>
          <a:lstStyle/>
          <a:p>
            <a:pPr marL="158750" lvl="0" algn="l" rtl="0">
              <a:lnSpc>
                <a:spcPct val="115000"/>
              </a:lnSpc>
              <a:spcBef>
                <a:spcPts val="1200"/>
              </a:spcBef>
              <a:spcAft>
                <a:spcPts val="0"/>
              </a:spcAft>
              <a:buSzPts val="1100"/>
            </a:pPr>
            <a:r>
              <a:rPr lang="en-GB" sz="1800" dirty="0">
                <a:solidFill>
                  <a:schemeClr val="tx2">
                    <a:lumMod val="90000"/>
                  </a:schemeClr>
                </a:solidFill>
                <a:latin typeface="Bebas Neue"/>
                <a:ea typeface="Bebas Neue"/>
                <a:cs typeface="Bebas Neue"/>
                <a:sym typeface="Bebas Neue"/>
              </a:rPr>
              <a:t>Objectives</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2">
                    <a:lumMod val="90000"/>
                  </a:schemeClr>
                </a:solidFill>
                <a:latin typeface="Bebas Neue"/>
                <a:ea typeface="Bebas Neue"/>
                <a:cs typeface="Bebas Neue"/>
                <a:sym typeface="Bebas Neue"/>
              </a:rPr>
              <a:t>the augMENTOR solution</a:t>
            </a:r>
            <a:endParaRPr dirty="0">
              <a:solidFill>
                <a:schemeClr val="tx2">
                  <a:lumMod val="90000"/>
                </a:schemeClr>
              </a:solidFill>
            </a:endParaRPr>
          </a:p>
          <a:p>
            <a:pPr marL="158750" lvl="0" algn="l" rtl="0">
              <a:lnSpc>
                <a:spcPct val="115000"/>
              </a:lnSpc>
              <a:spcBef>
                <a:spcPts val="0"/>
              </a:spcBef>
              <a:spcAft>
                <a:spcPts val="0"/>
              </a:spcAft>
              <a:buSzPts val="1100"/>
            </a:pPr>
            <a:r>
              <a:rPr lang="en-GB" sz="1800" dirty="0">
                <a:solidFill>
                  <a:schemeClr val="tx1"/>
                </a:solidFill>
                <a:latin typeface="Bebas Neue"/>
                <a:ea typeface="Bebas Neue"/>
                <a:cs typeface="Bebas Neue"/>
                <a:sym typeface="Bebas Neue"/>
              </a:rPr>
              <a:t>The </a:t>
            </a:r>
            <a:r>
              <a:rPr lang="en-GB" sz="1800" dirty="0" err="1">
                <a:solidFill>
                  <a:schemeClr val="tx1"/>
                </a:solidFill>
                <a:latin typeface="Bebas Neue"/>
                <a:ea typeface="Bebas Neue"/>
                <a:cs typeface="Bebas Neue"/>
                <a:sym typeface="Bebas Neue"/>
              </a:rPr>
              <a:t>tesa</a:t>
            </a:r>
            <a:r>
              <a:rPr lang="el-GR" sz="1800" dirty="0">
                <a:solidFill>
                  <a:schemeClr val="tx1"/>
                </a:solidFill>
                <a:latin typeface="Bebas Neue"/>
                <a:ea typeface="Bebas Neue"/>
                <a:cs typeface="Bebas Neue"/>
                <a:sym typeface="Bebas Neue"/>
              </a:rPr>
              <a:t> </a:t>
            </a:r>
            <a:r>
              <a:rPr lang="en-US" sz="1800" dirty="0">
                <a:solidFill>
                  <a:schemeClr val="tx1"/>
                </a:solidFill>
                <a:latin typeface="Bebas Neue"/>
                <a:ea typeface="Bebas Neue"/>
                <a:cs typeface="Bebas Neue"/>
                <a:sym typeface="Bebas Neue"/>
              </a:rPr>
              <a:t>FRAMEWORK</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CREATIVE PEDAGOGY AND THE 4Cs</a:t>
            </a:r>
            <a:br>
              <a:rPr lang="en-US" sz="1800" dirty="0">
                <a:solidFill>
                  <a:schemeClr val="tx2">
                    <a:lumMod val="90000"/>
                  </a:schemeClr>
                </a:solidFill>
                <a:latin typeface="Bebas Neue"/>
                <a:ea typeface="Bebas Neue"/>
                <a:cs typeface="Bebas Neue"/>
                <a:sym typeface="Bebas Neue"/>
              </a:rPr>
            </a:br>
            <a:r>
              <a:rPr lang="en-US" sz="1800" dirty="0" err="1">
                <a:solidFill>
                  <a:schemeClr val="tx2">
                    <a:lumMod val="90000"/>
                  </a:schemeClr>
                </a:solidFill>
                <a:latin typeface="Bebas Neue"/>
                <a:ea typeface="Bebas Neue"/>
                <a:cs typeface="Bebas Neue"/>
                <a:sym typeface="Bebas Neue"/>
              </a:rPr>
              <a:t>4cs</a:t>
            </a:r>
            <a:r>
              <a:rPr lang="en-US" sz="1800" dirty="0">
                <a:solidFill>
                  <a:schemeClr val="tx2">
                    <a:lumMod val="90000"/>
                  </a:schemeClr>
                </a:solidFill>
                <a:latin typeface="Bebas Neue"/>
                <a:ea typeface="Bebas Neue"/>
                <a:cs typeface="Bebas Neue"/>
                <a:sym typeface="Bebas Neue"/>
              </a:rPr>
              <a:t> assessment</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CREATE AN AUGMENTOR COURSE</a:t>
            </a:r>
            <a:br>
              <a:rPr lang="en-US" sz="1800" dirty="0">
                <a:solidFill>
                  <a:schemeClr val="tx2">
                    <a:lumMod val="90000"/>
                  </a:schemeClr>
                </a:solidFill>
                <a:latin typeface="Bebas Neue"/>
                <a:ea typeface="Bebas Neue"/>
                <a:cs typeface="Bebas Neue"/>
                <a:sym typeface="Bebas Neue"/>
              </a:rPr>
            </a:br>
            <a:r>
              <a:rPr lang="en-US" sz="1800" dirty="0">
                <a:solidFill>
                  <a:schemeClr val="tx2">
                    <a:lumMod val="90000"/>
                  </a:schemeClr>
                </a:solidFill>
                <a:latin typeface="Bebas Neue"/>
                <a:ea typeface="Bebas Neue"/>
                <a:cs typeface="Bebas Neue"/>
                <a:sym typeface="Bebas Neue"/>
              </a:rPr>
              <a:t>the </a:t>
            </a:r>
            <a:r>
              <a:rPr lang="en-US" sz="1800" dirty="0" err="1">
                <a:solidFill>
                  <a:schemeClr val="tx2">
                    <a:lumMod val="90000"/>
                  </a:schemeClr>
                </a:solidFill>
                <a:latin typeface="Bebas Neue"/>
                <a:ea typeface="Bebas Neue"/>
                <a:cs typeface="Bebas Neue"/>
                <a:sym typeface="Bebas Neue"/>
              </a:rPr>
              <a:t>augmentor</a:t>
            </a:r>
            <a:r>
              <a:rPr lang="en-US" sz="1800" dirty="0">
                <a:solidFill>
                  <a:schemeClr val="tx2">
                    <a:lumMod val="90000"/>
                  </a:schemeClr>
                </a:solidFill>
                <a:latin typeface="Bebas Neue"/>
                <a:ea typeface="Bebas Neue"/>
                <a:cs typeface="Bebas Neue"/>
                <a:sym typeface="Bebas Neue"/>
              </a:rPr>
              <a:t> platform</a:t>
            </a:r>
            <a:endParaRPr sz="3600" dirty="0">
              <a:solidFill>
                <a:schemeClr val="tx2">
                  <a:lumMod val="90000"/>
                </a:schemeClr>
              </a:solidFill>
              <a:latin typeface="Bebas Neue"/>
              <a:ea typeface="Bebas Neue"/>
              <a:cs typeface="Bebas Neue"/>
              <a:sym typeface="Bebas Neue"/>
            </a:endParaRPr>
          </a:p>
        </p:txBody>
      </p:sp>
      <p:sp>
        <p:nvSpPr>
          <p:cNvPr id="82" name="Google Shape;82;g3a4a37d3511_0_124">
            <a:extLst>
              <a:ext uri="{FF2B5EF4-FFF2-40B4-BE49-F238E27FC236}">
                <a16:creationId xmlns:a16="http://schemas.microsoft.com/office/drawing/2014/main" id="{DB0C9839-1300-6AFF-FA7C-180441BBF9B2}"/>
              </a:ext>
            </a:extLst>
          </p:cNvPr>
          <p:cNvSpPr txBox="1">
            <a:spLocks noGrp="1"/>
          </p:cNvSpPr>
          <p:nvPr>
            <p:ph type="ctrTitle"/>
          </p:nvPr>
        </p:nvSpPr>
        <p:spPr>
          <a:xfrm>
            <a:off x="1001700" y="763900"/>
            <a:ext cx="6853500" cy="10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5200"/>
              <a:buFont typeface="Arial"/>
              <a:buNone/>
            </a:pPr>
            <a:r>
              <a:rPr lang="en-GB" sz="5100" dirty="0">
                <a:latin typeface="Bebas Neue"/>
                <a:ea typeface="Bebas Neue"/>
                <a:cs typeface="Bebas Neue"/>
                <a:sym typeface="Bebas Neue"/>
              </a:rPr>
              <a:t>Contents</a:t>
            </a:r>
            <a:endParaRPr sz="5100" dirty="0">
              <a:latin typeface="Bebas Neue"/>
              <a:ea typeface="Bebas Neue"/>
              <a:cs typeface="Bebas Neue"/>
              <a:sym typeface="Bebas Neue"/>
            </a:endParaRPr>
          </a:p>
        </p:txBody>
      </p:sp>
    </p:spTree>
    <p:extLst>
      <p:ext uri="{BB962C8B-B14F-4D97-AF65-F5344CB8AC3E}">
        <p14:creationId xmlns:p14="http://schemas.microsoft.com/office/powerpoint/2010/main" val="28029024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TotalTime>
  <Words>7588</Words>
  <Application>Microsoft Office PowerPoint</Application>
  <PresentationFormat>On-screen Show (16:9)</PresentationFormat>
  <Paragraphs>992</Paragraphs>
  <Slides>76</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Courier New</vt:lpstr>
      <vt:lpstr>Arial</vt:lpstr>
      <vt:lpstr>Bebas Neue</vt:lpstr>
      <vt:lpstr>Noto Sans Symbols</vt:lpstr>
      <vt:lpstr>Century Gothic</vt:lpstr>
      <vt:lpstr>Simple Light</vt:lpstr>
      <vt:lpstr>WORK METHODOLOGIES FOR EDUCATORS</vt:lpstr>
      <vt:lpstr>Objectives the augMENTOR solution The tesa FRAMEWORK CREATIVE PEDAGOGY AND THE 4Cs 4cs assessment CREATE AN AUGMENTOR COURSE the augmentor platform</vt:lpstr>
      <vt:lpstr>Objectives</vt:lpstr>
      <vt:lpstr>Objectives the augMENTOR solution The tesa FRAMEWORK CREATIVE PEDAGOGY AND THE 4Cs 4cs assessment CREATE AN AUGMENTOR COURSE the augmentor platform</vt:lpstr>
      <vt:lpstr>The augMENTOR Solution</vt:lpstr>
      <vt:lpstr>The augMENTOR Solution</vt:lpstr>
      <vt:lpstr>The augMENTOR Solution</vt:lpstr>
      <vt:lpstr>An overview of The augMENTOR Solution</vt:lpstr>
      <vt:lpstr>Objectives the augMENTOR solution The tesa FRAMEWORK CREATIVE PEDAGOGY AND THE 4Cs 4cs assessment CREATE AN AUGMENTOR COURSE the augmentor platform</vt:lpstr>
      <vt:lpstr>The tesa framework</vt:lpstr>
      <vt:lpstr>The tesa framework</vt:lpstr>
      <vt:lpstr>The 8 phases of tesa</vt:lpstr>
      <vt:lpstr>The 8 phases of tesa</vt:lpstr>
      <vt:lpstr>Phase a: Teaching analysis of the subject matter </vt:lpstr>
      <vt:lpstr>The 8 phases of tesa</vt:lpstr>
      <vt:lpstr>Phase b: Cognitive Analysis</vt:lpstr>
      <vt:lpstr>The 8 phases of tesa</vt:lpstr>
      <vt:lpstr>Phase c: Purpose and objectives</vt:lpstr>
      <vt:lpstr>The 8 phases of tesa</vt:lpstr>
      <vt:lpstr>Phase d: Design &amp; development of tools</vt:lpstr>
      <vt:lpstr>The 8 phases of tesa</vt:lpstr>
      <vt:lpstr>Phase e: development of learning e-activities</vt:lpstr>
      <vt:lpstr>Phase e: development of learning e-activities</vt:lpstr>
      <vt:lpstr>Phase e: development of learning e-activities</vt:lpstr>
      <vt:lpstr>The 8 phases of tesa</vt:lpstr>
      <vt:lpstr>Phase f: application in the classroom</vt:lpstr>
      <vt:lpstr>The 8 phases of tesa</vt:lpstr>
      <vt:lpstr>Phase g: assessment – review</vt:lpstr>
      <vt:lpstr>The 8 phases of tesa</vt:lpstr>
      <vt:lpstr>Phase h: documentation &amp; reflection</vt:lpstr>
      <vt:lpstr>Objectives the augMENTOR solution The tesa FRAMEWORK CREATIVE PEDAGOGY AND THE 4Cs 4cs assessment CREATE AN AUGMENTOR COURSE the augmentor platform</vt:lpstr>
      <vt:lpstr>CREATIVE PEDAGOGY AND THE 4Cs</vt:lpstr>
      <vt:lpstr>PowerPoint Presentation</vt:lpstr>
      <vt:lpstr>Each C in practice</vt:lpstr>
      <vt:lpstr>integrating 4Cs development through your course </vt:lpstr>
      <vt:lpstr>WAYS to integrate – CREATIVITY</vt:lpstr>
      <vt:lpstr>WAYS to integrate – critical thinking</vt:lpstr>
      <vt:lpstr>WAYS to integrate – collaboration</vt:lpstr>
      <vt:lpstr>WAYS to integrate – communication</vt:lpstr>
      <vt:lpstr>Objectives the augMENTOR solution The tesa FRAMEWORK CREATIVE PEDAGOGY AND THE 4Cs 4cs assessment CREATE AN AUGMENTOR COURSE the augmentor platform</vt:lpstr>
      <vt:lpstr>How are skills assessed?</vt:lpstr>
      <vt:lpstr>How are skills assessed?</vt:lpstr>
      <vt:lpstr>How are skills assessed?</vt:lpstr>
      <vt:lpstr>4cs rubric Components - CREATIVITY</vt:lpstr>
      <vt:lpstr>4cs rubric Components – Critical thinking</vt:lpstr>
      <vt:lpstr>4cs rubric Components - collaboration</vt:lpstr>
      <vt:lpstr>4cs rubric Components - communication</vt:lpstr>
      <vt:lpstr>What is the purpose of a 4c rubric?</vt:lpstr>
      <vt:lpstr>How to construct a 4c rubric?</vt:lpstr>
      <vt:lpstr>PowerPoint Presentation</vt:lpstr>
      <vt:lpstr>4cs &amp; 4c rubrics across the tesa phases</vt:lpstr>
      <vt:lpstr>Objectives the augMENTOR solution The tesa FRAMEWORK CREATIVE PEDAGOGY AND THE 4Cs 4cs assessment CREATE AN AUGMENTOR COURSE the augmentor platform</vt:lpstr>
      <vt:lpstr>PowerPoint Presentation</vt:lpstr>
      <vt:lpstr>CREATE AN AUGMENTOR COURSE</vt:lpstr>
      <vt:lpstr>PHASE I: augMENTOR – LMS connection </vt:lpstr>
      <vt:lpstr>PHASE II: Build your augMENTOR course</vt:lpstr>
      <vt:lpstr>PHASE II: Build your augMENTOR course</vt:lpstr>
      <vt:lpstr>PowerPoint Presentation</vt:lpstr>
      <vt:lpstr>PowerPoint Presentation</vt:lpstr>
      <vt:lpstr>PHASE II: Build your augMENTOR course</vt:lpstr>
      <vt:lpstr>Integrating a moodle course in the augmentor platform</vt:lpstr>
      <vt:lpstr>Integrating a moodle course in the augmentor platform</vt:lpstr>
      <vt:lpstr>Objectives the augMENTOR solution The tesa FRAMEWORK CREATIVE PEDAGOGY AND THE 4Cs 4cs assessment CREATE AN AUGMENTOR COURSE the augmentor platform</vt:lpstr>
      <vt:lpstr>What does the augMENTOR platform offer?</vt:lpstr>
      <vt:lpstr>What does the augMENTOR platform offer?</vt:lpstr>
      <vt:lpstr>The augmentor platform</vt:lpstr>
      <vt:lpstr>PowerPoint Presentation</vt:lpstr>
      <vt:lpstr>PowerPoint Presentation</vt:lpstr>
      <vt:lpstr>PowerPoint Presentation</vt:lpstr>
      <vt:lpstr>PowerPoint Presentation</vt:lpstr>
      <vt:lpstr>PowerPoint Presentation</vt:lpstr>
      <vt:lpstr>PowerPoint Presentation</vt:lpstr>
      <vt:lpstr>Making correct queries</vt:lpstr>
      <vt:lpstr>Making correct queries</vt:lpstr>
      <vt:lpstr>Making correct queries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Eleftheria Tsourlidaki</cp:lastModifiedBy>
  <cp:revision>15</cp:revision>
  <dcterms:modified xsi:type="dcterms:W3CDTF">2025-12-10T08:28:33Z</dcterms:modified>
</cp:coreProperties>
</file>